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61" r:id="rId5"/>
    <p:sldId id="268" r:id="rId6"/>
    <p:sldId id="259" r:id="rId7"/>
    <p:sldId id="260" r:id="rId8"/>
    <p:sldId id="262" r:id="rId9"/>
    <p:sldId id="263" r:id="rId10"/>
    <p:sldId id="270" r:id="rId11"/>
    <p:sldId id="269" r:id="rId12"/>
    <p:sldId id="265" r:id="rId13"/>
    <p:sldId id="266" r:id="rId14"/>
    <p:sldId id="267" r:id="rId15"/>
    <p:sldId id="272" r:id="rId16"/>
    <p:sldId id="276" r:id="rId17"/>
    <p:sldId id="274" r:id="rId18"/>
    <p:sldId id="275" r:id="rId19"/>
    <p:sldId id="271" r:id="rId20"/>
    <p:sldId id="273" r:id="rId21"/>
  </p:sldIdLst>
  <p:sldSz cx="14630400" cy="8229600"/>
  <p:notesSz cx="8229600" cy="14630400"/>
  <p:embeddedFontLst>
    <p:embeddedFont>
      <p:font typeface="Cambria Math" panose="02040503050406030204" pitchFamily="18" charset="0"/>
      <p:regular r:id="rId23"/>
    </p:embeddedFont>
    <p:embeddedFont>
      <p:font typeface="Prata" panose="020B0604020202020204" charset="0"/>
      <p:regular r:id="rId24"/>
    </p:embeddedFont>
    <p:embeddedFont>
      <p:font typeface="Raleway" pitchFamily="2" charset="0"/>
      <p:regular r:id="rId25"/>
      <p:bold r:id="rId26"/>
      <p:italic r:id="rId27"/>
      <p:boldItalic r:id="rId28"/>
    </p:embeddedFont>
    <p:embeddedFont>
      <p:font typeface="VWAG TheSans" panose="020B0502050302020203" pitchFamily="34" charset="0"/>
      <p:regular r:id="rId29"/>
      <p:bold r:id="rId30"/>
      <p:italic r:id="rId31"/>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2E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6300" autoAdjust="0"/>
  </p:normalViewPr>
  <p:slideViewPr>
    <p:cSldViewPr snapToGrid="0" snapToObjects="1">
      <p:cViewPr varScale="1">
        <p:scale>
          <a:sx n="77" d="100"/>
          <a:sy n="77" d="100"/>
        </p:scale>
        <p:origin x="456"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qzad, Soheil (K-GSNP)" userId="82182cc2-25bb-4a9e-b7db-9d528ca71466" providerId="ADAL" clId="{5023C167-90BD-4B63-A6E2-505A9DDBF674}"/>
    <pc:docChg chg="undo addSld modSld">
      <pc:chgData name="Sharqzad, Soheil (K-GSNP)" userId="82182cc2-25bb-4a9e-b7db-9d528ca71466" providerId="ADAL" clId="{5023C167-90BD-4B63-A6E2-505A9DDBF674}" dt="2025-03-19T09:35:11.211" v="16" actId="14100"/>
      <pc:docMkLst>
        <pc:docMk/>
      </pc:docMkLst>
      <pc:sldChg chg="addSp delSp modSp add mod">
        <pc:chgData name="Sharqzad, Soheil (K-GSNP)" userId="82182cc2-25bb-4a9e-b7db-9d528ca71466" providerId="ADAL" clId="{5023C167-90BD-4B63-A6E2-505A9DDBF674}" dt="2025-03-19T09:35:11.211" v="16" actId="14100"/>
        <pc:sldMkLst>
          <pc:docMk/>
          <pc:sldMk cId="3824533042" sldId="276"/>
        </pc:sldMkLst>
        <pc:spChg chg="del mod">
          <ac:chgData name="Sharqzad, Soheil (K-GSNP)" userId="82182cc2-25bb-4a9e-b7db-9d528ca71466" providerId="ADAL" clId="{5023C167-90BD-4B63-A6E2-505A9DDBF674}" dt="2025-03-19T09:34:37.555" v="7" actId="478"/>
          <ac:spMkLst>
            <pc:docMk/>
            <pc:sldMk cId="3824533042" sldId="276"/>
            <ac:spMk id="2" creationId="{1DA29919-1828-E80F-A868-29247742954C}"/>
          </ac:spMkLst>
        </pc:spChg>
        <pc:spChg chg="add">
          <ac:chgData name="Sharqzad, Soheil (K-GSNP)" userId="82182cc2-25bb-4a9e-b7db-9d528ca71466" providerId="ADAL" clId="{5023C167-90BD-4B63-A6E2-505A9DDBF674}" dt="2025-03-19T09:34:29.890" v="5"/>
          <ac:spMkLst>
            <pc:docMk/>
            <pc:sldMk cId="3824533042" sldId="276"/>
            <ac:spMk id="4" creationId="{51F94089-A55A-CA4C-2B53-3D068CFF9F9A}"/>
          </ac:spMkLst>
        </pc:spChg>
        <pc:spChg chg="add del">
          <ac:chgData name="Sharqzad, Soheil (K-GSNP)" userId="82182cc2-25bb-4a9e-b7db-9d528ca71466" providerId="ADAL" clId="{5023C167-90BD-4B63-A6E2-505A9DDBF674}" dt="2025-03-19T09:34:37.555" v="7" actId="478"/>
          <ac:spMkLst>
            <pc:docMk/>
            <pc:sldMk cId="3824533042" sldId="276"/>
            <ac:spMk id="5" creationId="{9D5DA5C9-A498-44E6-A05D-65C6F15430AE}"/>
          </ac:spMkLst>
        </pc:spChg>
        <pc:spChg chg="add del mod">
          <ac:chgData name="Sharqzad, Soheil (K-GSNP)" userId="82182cc2-25bb-4a9e-b7db-9d528ca71466" providerId="ADAL" clId="{5023C167-90BD-4B63-A6E2-505A9DDBF674}" dt="2025-03-19T09:34:57.998" v="13"/>
          <ac:spMkLst>
            <pc:docMk/>
            <pc:sldMk cId="3824533042" sldId="276"/>
            <ac:spMk id="6" creationId="{A9A934ED-611F-E5EF-F05B-EED289DB54D0}"/>
          </ac:spMkLst>
        </pc:spChg>
        <pc:spChg chg="add del mod">
          <ac:chgData name="Sharqzad, Soheil (K-GSNP)" userId="82182cc2-25bb-4a9e-b7db-9d528ca71466" providerId="ADAL" clId="{5023C167-90BD-4B63-A6E2-505A9DDBF674}" dt="2025-03-19T09:34:57.998" v="11" actId="478"/>
          <ac:spMkLst>
            <pc:docMk/>
            <pc:sldMk cId="3824533042" sldId="276"/>
            <ac:spMk id="7" creationId="{3CB5A6A4-E07E-5AF2-F2DA-3BCAF3526F82}"/>
          </ac:spMkLst>
        </pc:spChg>
        <pc:spChg chg="add mod">
          <ac:chgData name="Sharqzad, Soheil (K-GSNP)" userId="82182cc2-25bb-4a9e-b7db-9d528ca71466" providerId="ADAL" clId="{5023C167-90BD-4B63-A6E2-505A9DDBF674}" dt="2025-03-19T09:35:11.211" v="16" actId="14100"/>
          <ac:spMkLst>
            <pc:docMk/>
            <pc:sldMk cId="3824533042" sldId="276"/>
            <ac:spMk id="8" creationId="{AA4DBDD7-BB60-B80C-6D8E-F0EDB82ACC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05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Stellen Sie sich eine Welt vor, in der die Planung von Junggesellenabschieden nicht mehr mit Stress, Chaos und zeitraubender Organisation verbunden ist.</a:t>
            </a:r>
            <a:br>
              <a:rPr lang="de-DE" b="0" i="0" dirty="0">
                <a:solidFill>
                  <a:srgbClr val="2E2F30"/>
                </a:solidFill>
                <a:effectLst/>
                <a:latin typeface="system-ui"/>
              </a:rPr>
            </a:br>
            <a:r>
              <a:rPr lang="de-DE" b="0" i="0" dirty="0">
                <a:solidFill>
                  <a:srgbClr val="2E2F30"/>
                </a:solidFill>
                <a:effectLst/>
                <a:latin typeface="system-ui"/>
              </a:rPr>
              <a:t>Mit </a:t>
            </a:r>
            <a:r>
              <a:rPr lang="de-DE" b="0" i="1" dirty="0" err="1">
                <a:solidFill>
                  <a:srgbClr val="2E2F30"/>
                </a:solidFill>
                <a:effectLst/>
                <a:latin typeface="system-ui"/>
              </a:rPr>
              <a:t>GameOver</a:t>
            </a:r>
            <a:r>
              <a:rPr lang="de-DE" b="0" i="0" dirty="0">
                <a:solidFill>
                  <a:srgbClr val="2E2F30"/>
                </a:solidFill>
                <a:effectLst/>
                <a:latin typeface="system-ui"/>
              </a:rPr>
              <a:t> revolutionieren wir die Art und Weise, wie solche unvergesslichen Events gestaltet werden.</a:t>
            </a:r>
            <a:br>
              <a:rPr lang="de-DE" b="0" i="0" dirty="0">
                <a:solidFill>
                  <a:srgbClr val="2E2F30"/>
                </a:solidFill>
                <a:effectLst/>
                <a:latin typeface="system-ui"/>
              </a:rPr>
            </a:br>
            <a:r>
              <a:rPr lang="de-DE" b="0" i="0" dirty="0">
                <a:solidFill>
                  <a:srgbClr val="2E2F30"/>
                </a:solidFill>
                <a:effectLst/>
                <a:latin typeface="system-ui"/>
              </a:rPr>
              <a:t>Unsere Vision?</a:t>
            </a:r>
            <a:br>
              <a:rPr lang="de-DE" b="0" i="0" dirty="0">
                <a:solidFill>
                  <a:srgbClr val="2E2F30"/>
                </a:solidFill>
                <a:effectLst/>
                <a:latin typeface="system-ui"/>
              </a:rPr>
            </a:br>
            <a:r>
              <a:rPr lang="de-DE" b="0" i="0" dirty="0">
                <a:solidFill>
                  <a:srgbClr val="2E2F30"/>
                </a:solidFill>
                <a:effectLst/>
                <a:latin typeface="system-ui"/>
              </a:rPr>
              <a:t>Eine All-in-</a:t>
            </a:r>
            <a:r>
              <a:rPr lang="de-DE" b="0" i="0" dirty="0" err="1">
                <a:solidFill>
                  <a:srgbClr val="2E2F30"/>
                </a:solidFill>
                <a:effectLst/>
                <a:latin typeface="system-ui"/>
              </a:rPr>
              <a:t>One</a:t>
            </a:r>
            <a:r>
              <a:rPr lang="de-DE" b="0" i="0" dirty="0">
                <a:solidFill>
                  <a:srgbClr val="2E2F30"/>
                </a:solidFill>
                <a:effectLst/>
                <a:latin typeface="system-ui"/>
              </a:rPr>
              <a:t>-App, die jedes Detail abdeckt – von der Planung bis zur Abrechnung – und dabei durch den Einsatz modernster KI-Lösungen für eine nie dagewesene Personalisierung sorgt</a:t>
            </a:r>
            <a:endParaRPr lang="de-DE" dirty="0"/>
          </a:p>
          <a:p>
            <a:endParaRPr lang="de-DE" dirty="0"/>
          </a:p>
          <a:p>
            <a:endParaRPr lang="de-DE" dirty="0"/>
          </a:p>
          <a:p>
            <a:r>
              <a:rPr lang="de-DE" dirty="0"/>
              <a:t>---</a:t>
            </a:r>
          </a:p>
          <a:p>
            <a:r>
              <a:rPr lang="de-DE" dirty="0"/>
              <a:t>Willkommen zu </a:t>
            </a:r>
            <a:r>
              <a:rPr lang="de-DE" dirty="0" err="1"/>
              <a:t>GameOver</a:t>
            </a:r>
            <a:r>
              <a:rPr lang="de-DE" dirty="0"/>
              <a:t> –</a:t>
            </a:r>
          </a:p>
          <a:p>
            <a:r>
              <a:rPr lang="de-DE" dirty="0"/>
              <a:t>wir revolutionieren die Art und Weise, wie Junggesellenabschiede geplant und erlebt werden.</a:t>
            </a:r>
          </a:p>
          <a:p>
            <a:r>
              <a:rPr lang="de-DE" dirty="0"/>
              <a:t>Unsere All-in-</a:t>
            </a:r>
            <a:r>
              <a:rPr lang="de-DE" dirty="0" err="1"/>
              <a:t>One</a:t>
            </a:r>
            <a:r>
              <a:rPr lang="de-DE" dirty="0"/>
              <a:t> App verwandelt den oft chaotischen Planungsprozess in ein nahtloses, freudiges Erlebnis.</a:t>
            </a:r>
            <a:br>
              <a:rPr lang="de-DE" dirty="0"/>
            </a:br>
            <a:r>
              <a:rPr lang="de-DE" dirty="0"/>
              <a:t>Lassen Sie mich Ihnen zeigen, wie wir den Markt der Eventplanung transformieren werden.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a:rPr>
              <a:t>Executive Summary</a:t>
            </a:r>
          </a:p>
          <a:p>
            <a:pPr algn="l"/>
            <a:r>
              <a:rPr lang="en-US" b="0" i="0" dirty="0">
                <a:solidFill>
                  <a:srgbClr val="000000"/>
                </a:solidFill>
                <a:effectLst/>
                <a:latin typeface="Inter"/>
              </a:rPr>
              <a:t>Planning bachelor parties can be a complicated affair, often filled with stress and logistical challenges. Couples and their friends typically struggle to coordinate activities, manage finances, and ensure a memorable experience for everyone involved. Additionally, existing options lack personalization and engagement, making the experience less enjoyable and more cumbersome.</a:t>
            </a:r>
            <a:br>
              <a:rPr lang="en-US" b="0" i="0" dirty="0">
                <a:solidFill>
                  <a:srgbClr val="000000"/>
                </a:solidFill>
                <a:effectLst/>
                <a:latin typeface="Inter"/>
              </a:rPr>
            </a:br>
            <a:br>
              <a:rPr lang="en-US" b="0" i="0" dirty="0">
                <a:solidFill>
                  <a:srgbClr val="000000"/>
                </a:solidFill>
                <a:effectLst/>
                <a:latin typeface="Inter"/>
              </a:rPr>
            </a:br>
            <a:r>
              <a:rPr lang="en-US" b="0" i="0" dirty="0" err="1">
                <a:solidFill>
                  <a:srgbClr val="000000"/>
                </a:solidFill>
                <a:effectLst/>
                <a:latin typeface="Inter"/>
              </a:rPr>
              <a:t>GameOver</a:t>
            </a:r>
            <a:r>
              <a:rPr lang="en-US" b="0" i="0" dirty="0">
                <a:solidFill>
                  <a:srgbClr val="000000"/>
                </a:solidFill>
                <a:effectLst/>
                <a:latin typeface="Inter"/>
              </a:rPr>
              <a:t> proposes to build a user-friendly mobile and web application that incorporates AI-powered personalized suggestions, flexible planning options, social connectivity features, easy payment solutions, and efficient execution and post-event management. This platform will transform the bachelor party planning experience into a seamless, enjoyable, and memorable journey for all users.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975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2431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4276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9619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„Wir alle wissen, dass die Planung von Junggesellenabschieden oft von Stress und Konflikten geprägt ist:</a:t>
            </a:r>
            <a:br>
              <a:rPr lang="de-DE" b="0" i="0" dirty="0">
                <a:solidFill>
                  <a:srgbClr val="2E2F30"/>
                </a:solidFill>
                <a:effectLst/>
                <a:latin typeface="system-ui"/>
              </a:rPr>
            </a:br>
            <a:r>
              <a:rPr lang="de-DE" b="0" i="0" dirty="0">
                <a:solidFill>
                  <a:srgbClr val="2E2F30"/>
                </a:solidFill>
                <a:effectLst/>
                <a:latin typeface="system-ui"/>
              </a:rPr>
              <a:t>unklare Zuständigkeiten,</a:t>
            </a:r>
            <a:br>
              <a:rPr lang="de-DE" b="0" i="0" dirty="0">
                <a:solidFill>
                  <a:srgbClr val="2E2F30"/>
                </a:solidFill>
                <a:effectLst/>
                <a:latin typeface="system-ui"/>
              </a:rPr>
            </a:br>
            <a:r>
              <a:rPr lang="de-DE" b="0" i="0" dirty="0">
                <a:solidFill>
                  <a:srgbClr val="2E2F30"/>
                </a:solidFill>
                <a:effectLst/>
                <a:latin typeface="system-ui"/>
              </a:rPr>
              <a:t>chaotische Kommunikation,</a:t>
            </a:r>
            <a:br>
              <a:rPr lang="de-DE" b="0" i="0" dirty="0">
                <a:solidFill>
                  <a:srgbClr val="2E2F30"/>
                </a:solidFill>
                <a:effectLst/>
                <a:latin typeface="system-ui"/>
              </a:rPr>
            </a:br>
            <a:r>
              <a:rPr lang="de-DE" b="0" i="0" dirty="0">
                <a:solidFill>
                  <a:srgbClr val="2E2F30"/>
                </a:solidFill>
                <a:effectLst/>
                <a:latin typeface="system-ui"/>
              </a:rPr>
              <a:t>unfaire Kostenverteilung und</a:t>
            </a:r>
            <a:br>
              <a:rPr lang="de-DE" b="0" i="0" dirty="0">
                <a:solidFill>
                  <a:srgbClr val="2E2F30"/>
                </a:solidFill>
                <a:effectLst/>
                <a:latin typeface="system-ui"/>
              </a:rPr>
            </a:br>
            <a:r>
              <a:rPr lang="de-DE" b="0" i="0" dirty="0">
                <a:solidFill>
                  <a:srgbClr val="2E2F30"/>
                </a:solidFill>
                <a:effectLst/>
                <a:latin typeface="system-ui"/>
              </a:rPr>
              <a:t>vor allem der Mangel an kreativen Ideen.</a:t>
            </a:r>
            <a:br>
              <a:rPr lang="de-DE" b="0" i="0" dirty="0">
                <a:solidFill>
                  <a:srgbClr val="2E2F30"/>
                </a:solidFill>
                <a:effectLst/>
                <a:latin typeface="system-ui"/>
              </a:rPr>
            </a:br>
            <a:r>
              <a:rPr lang="de-DE" b="0" i="0" dirty="0">
                <a:solidFill>
                  <a:srgbClr val="2E2F30"/>
                </a:solidFill>
                <a:effectLst/>
                <a:latin typeface="system-ui"/>
              </a:rPr>
              <a:t>Genau diese Herausforderungen machen wir mit </a:t>
            </a:r>
            <a:r>
              <a:rPr lang="de-DE" b="0" i="0" dirty="0" err="1">
                <a:solidFill>
                  <a:srgbClr val="2E2F30"/>
                </a:solidFill>
                <a:effectLst/>
                <a:latin typeface="system-ui"/>
              </a:rPr>
              <a:t>GameOver</a:t>
            </a:r>
            <a:r>
              <a:rPr lang="de-DE" b="0" i="0" dirty="0">
                <a:solidFill>
                  <a:srgbClr val="2E2F30"/>
                </a:solidFill>
                <a:effectLst/>
                <a:latin typeface="system-ui"/>
              </a:rPr>
              <a:t> obsolet.</a:t>
            </a:r>
            <a:br>
              <a:rPr lang="de-DE" b="0" i="0" dirty="0">
                <a:solidFill>
                  <a:srgbClr val="2E2F30"/>
                </a:solidFill>
                <a:effectLst/>
                <a:latin typeface="system-ui"/>
              </a:rPr>
            </a:br>
            <a:r>
              <a:rPr lang="de-DE" b="0" i="0" dirty="0">
                <a:solidFill>
                  <a:srgbClr val="2E2F30"/>
                </a:solidFill>
                <a:effectLst/>
                <a:latin typeface="system-ui"/>
              </a:rPr>
              <a:t>Wir haben die Probleme analysiert und in einer intelligenten Lösung gebündelt, die die Organisation von Grund auf vereinfacht und die Teilnehmer begeistert.“</a:t>
            </a:r>
            <a:endParaRPr lang="de-DE" dirty="0"/>
          </a:p>
          <a:p>
            <a:endParaRPr lang="de-DE" dirty="0"/>
          </a:p>
          <a:p>
            <a:br>
              <a:rPr lang="de-DE" dirty="0"/>
            </a:br>
            <a:r>
              <a:rPr lang="de-DE" dirty="0"/>
              <a:t>---</a:t>
            </a:r>
            <a:br>
              <a:rPr lang="de-DE" dirty="0"/>
            </a:br>
            <a:r>
              <a:rPr lang="de-DE" dirty="0"/>
              <a:t>Kennen Sie das?</a:t>
            </a:r>
            <a:br>
              <a:rPr lang="de-DE" dirty="0"/>
            </a:br>
            <a:r>
              <a:rPr lang="de-DE" dirty="0" err="1"/>
              <a:t>Whatsapp</a:t>
            </a:r>
            <a:r>
              <a:rPr lang="de-DE" dirty="0"/>
              <a:t>-Gruppen explodieren, Excel-Tabellen werden hin und her geschickt, und am Ende ist niemand wirklich zufrieden.</a:t>
            </a:r>
          </a:p>
          <a:p>
            <a:r>
              <a:rPr lang="de-DE" dirty="0"/>
              <a:t>Die Planung von Junggesellenabschieden ist heute ein Albtraum aus Koordination, Kommunikation und Kostenchaos.</a:t>
            </a:r>
          </a:p>
          <a:p>
            <a:r>
              <a:rPr lang="de-DE" dirty="0"/>
              <a:t>Diese Pain-Points haben wir identifiziert und lösen sie mit unserer innovativen Lösung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err="1">
                <a:solidFill>
                  <a:srgbClr val="2E2F30"/>
                </a:solidFill>
                <a:effectLst/>
                <a:latin typeface="system-ui"/>
              </a:rPr>
              <a:t>GameOver</a:t>
            </a:r>
            <a:r>
              <a:rPr lang="de-DE" b="0" i="0" dirty="0">
                <a:solidFill>
                  <a:srgbClr val="2E2F30"/>
                </a:solidFill>
                <a:effectLst/>
                <a:latin typeface="system-ui"/>
              </a:rPr>
              <a:t> ist mehr als nur eine App – es ist ein Erlebnis-Planer, der durch KI-gestützte Personalisierung jeden Junggesellenabschied einzigartig macht.</a:t>
            </a:r>
            <a:br>
              <a:rPr lang="de-DE" b="0" i="0" dirty="0">
                <a:solidFill>
                  <a:srgbClr val="2E2F30"/>
                </a:solidFill>
                <a:effectLst/>
                <a:latin typeface="system-ui"/>
              </a:rPr>
            </a:br>
            <a:r>
              <a:rPr lang="de-DE" b="0" i="0" dirty="0">
                <a:solidFill>
                  <a:srgbClr val="2E2F30"/>
                </a:solidFill>
                <a:effectLst/>
                <a:latin typeface="system-ui"/>
              </a:rPr>
              <a:t>Von vorgefertigten Paketen bis hin zu individuell gestalteten Plänen decken wir alle Wünsche ab.</a:t>
            </a:r>
            <a:br>
              <a:rPr lang="de-DE" b="0" i="0" dirty="0">
                <a:solidFill>
                  <a:srgbClr val="2E2F30"/>
                </a:solidFill>
                <a:effectLst/>
                <a:latin typeface="system-ui"/>
              </a:rPr>
            </a:br>
            <a:r>
              <a:rPr lang="de-DE" b="0" i="0" dirty="0">
                <a:solidFill>
                  <a:srgbClr val="2E2F30"/>
                </a:solidFill>
                <a:effectLst/>
                <a:latin typeface="system-ui"/>
              </a:rPr>
              <a:t>Dank unserer intelligenten KI-Agenten werden kreative Ideen generiert, die perfekt auf die Vorlieben der Gruppe abgestimmt sind.</a:t>
            </a:r>
            <a:br>
              <a:rPr lang="de-DE" b="0" i="0" dirty="0">
                <a:solidFill>
                  <a:srgbClr val="2E2F30"/>
                </a:solidFill>
                <a:effectLst/>
                <a:latin typeface="system-ui"/>
              </a:rPr>
            </a:br>
            <a:r>
              <a:rPr lang="de-DE" b="0" i="0" dirty="0">
                <a:solidFill>
                  <a:srgbClr val="2E2F30"/>
                </a:solidFill>
                <a:effectLst/>
                <a:latin typeface="system-ui"/>
              </a:rPr>
              <a:t>Und das Beste: Unsere Technologie vereinfacht nicht nur die Planung, sondern schafft auch Transparenz bei der Bezahlung und Kommunikation.</a:t>
            </a:r>
            <a:endParaRPr lang="de-DE" dirty="0"/>
          </a:p>
          <a:p>
            <a:endParaRPr lang="de-DE" dirty="0"/>
          </a:p>
          <a:p>
            <a:r>
              <a:rPr lang="de-DE" dirty="0"/>
              <a:t>---</a:t>
            </a:r>
          </a:p>
          <a:p>
            <a:endParaRPr lang="de-DE" dirty="0"/>
          </a:p>
          <a:p>
            <a:r>
              <a:rPr lang="de-DE" dirty="0"/>
              <a:t>"</a:t>
            </a:r>
            <a:r>
              <a:rPr lang="de-DE" dirty="0" err="1"/>
              <a:t>GameOver</a:t>
            </a:r>
            <a:r>
              <a:rPr lang="de-DE" dirty="0"/>
              <a:t> ist mehr als nur eine App - es ist Ihr persönlicher Event-Concierge.</a:t>
            </a:r>
          </a:p>
          <a:p>
            <a:r>
              <a:rPr lang="de-DE" dirty="0"/>
              <a:t>Durch KI-gestützte Personalisierung und flexible Planungsoptionen nehmen wir Ihnen die gesamte Komplexität ab.</a:t>
            </a:r>
          </a:p>
          <a:p>
            <a:r>
              <a:rPr lang="de-DE" dirty="0"/>
              <a:t>Stellen Sie sich vor: Ein Tool, das Ihre Vorlieben versteht, passende Vorschläge macht und die gesamte Gruppe perfekt koordiniert.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Was macht </a:t>
            </a:r>
            <a:r>
              <a:rPr lang="de-DE" b="0" i="0" dirty="0" err="1">
                <a:solidFill>
                  <a:srgbClr val="2E2F30"/>
                </a:solidFill>
                <a:effectLst/>
                <a:latin typeface="system-ui"/>
              </a:rPr>
              <a:t>GameOver</a:t>
            </a:r>
            <a:r>
              <a:rPr lang="de-DE" b="0" i="0" dirty="0">
                <a:solidFill>
                  <a:srgbClr val="2E2F30"/>
                </a:solidFill>
                <a:effectLst/>
                <a:latin typeface="system-ui"/>
              </a:rPr>
              <a:t> so einzigartig?</a:t>
            </a:r>
            <a:br>
              <a:rPr lang="de-DE" b="0" i="0" dirty="0">
                <a:solidFill>
                  <a:srgbClr val="2E2F30"/>
                </a:solidFill>
                <a:effectLst/>
                <a:latin typeface="system-ui"/>
              </a:rPr>
            </a:br>
            <a:r>
              <a:rPr lang="de-DE" b="0" i="0" dirty="0">
                <a:solidFill>
                  <a:srgbClr val="2E2F30"/>
                </a:solidFill>
                <a:effectLst/>
                <a:latin typeface="system-ui"/>
              </a:rPr>
              <a:t>Unsere App kombiniert intuitive Planungstools mit KI-gestützter Personalisierung, um ein nahtloses Erlebnis zu bieten.</a:t>
            </a:r>
            <a:br>
              <a:rPr lang="de-DE" b="0" i="0" dirty="0">
                <a:solidFill>
                  <a:srgbClr val="2E2F30"/>
                </a:solidFill>
                <a:effectLst/>
                <a:latin typeface="system-ui"/>
              </a:rPr>
            </a:br>
            <a:r>
              <a:rPr lang="de-DE" b="0" i="0" dirty="0">
                <a:solidFill>
                  <a:srgbClr val="2E2F30"/>
                </a:solidFill>
                <a:effectLst/>
                <a:latin typeface="system-ui"/>
              </a:rPr>
              <a:t>Gruppen können in Echtzeit zusammenarbeiten, ihre Meinungen abstimmen und durch unser sicheres Bezahlsystem die Kosten einfach aufteilen.</a:t>
            </a:r>
            <a:br>
              <a:rPr lang="de-DE" b="0" i="0" dirty="0">
                <a:solidFill>
                  <a:srgbClr val="2E2F30"/>
                </a:solidFill>
                <a:effectLst/>
                <a:latin typeface="system-ui"/>
              </a:rPr>
            </a:br>
            <a:r>
              <a:rPr lang="de-DE" b="0" i="0" dirty="0">
                <a:solidFill>
                  <a:srgbClr val="2E2F30"/>
                </a:solidFill>
                <a:effectLst/>
                <a:latin typeface="system-ui"/>
              </a:rPr>
              <a:t>Es gibt keine vergleichbare Lösung auf dem Markt, die so flexibel, technologiegetrieben und anwenderfreundlich ist.</a:t>
            </a:r>
            <a:endParaRPr lang="de-DE" dirty="0"/>
          </a:p>
          <a:p>
            <a:endParaRPr lang="de-DE" dirty="0"/>
          </a:p>
          <a:p>
            <a:endParaRPr lang="de-DE" dirty="0"/>
          </a:p>
          <a:p>
            <a:r>
              <a:rPr lang="de-DE" dirty="0"/>
              <a:t>---</a:t>
            </a:r>
          </a:p>
          <a:p>
            <a:endParaRPr lang="de-DE" dirty="0"/>
          </a:p>
          <a:p>
            <a:r>
              <a:rPr lang="de-DE" dirty="0"/>
              <a:t>Unsere Technologie ist der Game-</a:t>
            </a:r>
            <a:r>
              <a:rPr lang="de-DE" dirty="0" err="1"/>
              <a:t>Changer</a:t>
            </a:r>
            <a:r>
              <a:rPr lang="de-DE" dirty="0"/>
              <a:t>:</a:t>
            </a:r>
          </a:p>
          <a:p>
            <a:r>
              <a:rPr lang="de-DE" dirty="0"/>
              <a:t>Intuitive KI-Planung, flexible Optionen, Echtzeit-Zusammenarbeit und sicheres Bezahlen - alles in einer App.</a:t>
            </a:r>
          </a:p>
          <a:p>
            <a:r>
              <a:rPr lang="de-DE" dirty="0"/>
              <a:t>Was uns besonders macht? Die nahtlose Integration aller Funktionen unterstütz durch unterschiedliche KI-Agenten, die bisher über verschiedene Tools verstreut waren.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Unsere App spricht alle an, die an einem Junggesellenabschied beteiligt sind.</a:t>
            </a:r>
            <a:br>
              <a:rPr lang="de-DE" b="0" i="0" dirty="0">
                <a:solidFill>
                  <a:srgbClr val="2E2F30"/>
                </a:solidFill>
                <a:effectLst/>
                <a:latin typeface="system-ui"/>
              </a:rPr>
            </a:br>
            <a:r>
              <a:rPr lang="de-DE" b="0" i="0" dirty="0">
                <a:solidFill>
                  <a:srgbClr val="2E2F30"/>
                </a:solidFill>
                <a:effectLst/>
                <a:latin typeface="system-ui"/>
              </a:rPr>
              <a:t>Der zukünftige Bräutigam oder die Braut wünschen sich ein Event, das genau zu ihnen passt.</a:t>
            </a:r>
            <a:br>
              <a:rPr lang="de-DE" b="0" i="0" dirty="0">
                <a:solidFill>
                  <a:srgbClr val="2E2F30"/>
                </a:solidFill>
                <a:effectLst/>
                <a:latin typeface="system-ui"/>
              </a:rPr>
            </a:br>
            <a:r>
              <a:rPr lang="de-DE" b="0" i="0" dirty="0">
                <a:solidFill>
                  <a:srgbClr val="2E2F30"/>
                </a:solidFill>
                <a:effectLst/>
                <a:latin typeface="system-ui"/>
              </a:rPr>
              <a:t>Die Trauzeugen suchen eine stressfreie Lösung, um ihre Rolle perfekt auszuführen.</a:t>
            </a:r>
            <a:br>
              <a:rPr lang="de-DE" b="0" i="0" dirty="0">
                <a:solidFill>
                  <a:srgbClr val="2E2F30"/>
                </a:solidFill>
                <a:effectLst/>
                <a:latin typeface="system-ui"/>
              </a:rPr>
            </a:br>
            <a:r>
              <a:rPr lang="de-DE" b="0" i="0" dirty="0">
                <a:solidFill>
                  <a:srgbClr val="2E2F30"/>
                </a:solidFill>
                <a:effectLst/>
                <a:latin typeface="system-ui"/>
              </a:rPr>
              <a:t>Und die Teilnehmer möchten eine klare Organisation und einfache Kommunikation.</a:t>
            </a:r>
            <a:br>
              <a:rPr lang="de-DE" b="0" i="0" dirty="0">
                <a:solidFill>
                  <a:srgbClr val="2E2F30"/>
                </a:solidFill>
                <a:effectLst/>
                <a:latin typeface="system-ui"/>
              </a:rPr>
            </a:br>
            <a:r>
              <a:rPr lang="de-DE" b="0" i="0" dirty="0" err="1">
                <a:solidFill>
                  <a:srgbClr val="2E2F30"/>
                </a:solidFill>
                <a:effectLst/>
                <a:latin typeface="system-ui"/>
              </a:rPr>
              <a:t>GameOver</a:t>
            </a:r>
            <a:r>
              <a:rPr lang="de-DE" b="0" i="0" dirty="0">
                <a:solidFill>
                  <a:srgbClr val="2E2F30"/>
                </a:solidFill>
                <a:effectLst/>
                <a:latin typeface="system-ui"/>
              </a:rPr>
              <a:t> bringt alle Bedürfnisse zusammen – in einer App, die jede Zielgruppe begeistert</a:t>
            </a:r>
            <a:endParaRPr lang="de-DE" dirty="0"/>
          </a:p>
          <a:p>
            <a:endParaRPr lang="de-DE" dirty="0"/>
          </a:p>
          <a:p>
            <a:endParaRPr lang="de-DE" dirty="0"/>
          </a:p>
          <a:p>
            <a:r>
              <a:rPr lang="de-DE" dirty="0"/>
              <a:t>---</a:t>
            </a:r>
          </a:p>
          <a:p>
            <a:endParaRPr lang="de-DE" dirty="0"/>
          </a:p>
          <a:p>
            <a:r>
              <a:rPr lang="de-DE" dirty="0"/>
              <a:t>Unser Markt ist klar definiert und hochmotiviert: Von der gestressten Trauzeugin bis zum aufgeregten Bräutigam - jeder in der Planungskette profitiert von unserer Lösung.</a:t>
            </a:r>
          </a:p>
          <a:p>
            <a:r>
              <a:rPr lang="de-DE" dirty="0"/>
              <a:t>Wir sprechen nicht nur Endnutzer an, sondern ein komplettes Ökosystem von Eventplanern und Teilnehmern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Wir haben den Markt genau geprüft und validiert:</a:t>
            </a:r>
            <a:br>
              <a:rPr lang="de-DE" b="0" i="0" dirty="0">
                <a:solidFill>
                  <a:srgbClr val="2E2F30"/>
                </a:solidFill>
                <a:effectLst/>
                <a:latin typeface="system-ui"/>
              </a:rPr>
            </a:br>
            <a:r>
              <a:rPr lang="de-DE" b="0" i="0" dirty="0">
                <a:solidFill>
                  <a:srgbClr val="2E2F30"/>
                </a:solidFill>
                <a:effectLst/>
                <a:latin typeface="system-ui"/>
              </a:rPr>
              <a:t>85 % der Befragten empfinden die Planung solcher Events als stressig.</a:t>
            </a:r>
            <a:br>
              <a:rPr lang="de-DE" b="0" i="0" dirty="0">
                <a:solidFill>
                  <a:srgbClr val="2E2F30"/>
                </a:solidFill>
                <a:effectLst/>
                <a:latin typeface="system-ui"/>
              </a:rPr>
            </a:br>
            <a:r>
              <a:rPr lang="de-DE" b="0" i="0" dirty="0">
                <a:solidFill>
                  <a:srgbClr val="2E2F30"/>
                </a:solidFill>
                <a:effectLst/>
                <a:latin typeface="system-ui"/>
              </a:rPr>
              <a:t>Unser Beta-Test mit einer Zufriedenheitsrate von 95 % zeigt, dass wir hier eine echte Marktlücke schließen.</a:t>
            </a:r>
            <a:br>
              <a:rPr lang="de-DE" b="0" i="0" dirty="0">
                <a:solidFill>
                  <a:srgbClr val="2E2F30"/>
                </a:solidFill>
                <a:effectLst/>
                <a:latin typeface="system-ui"/>
              </a:rPr>
            </a:br>
            <a:r>
              <a:rPr lang="de-DE" b="0" i="0" dirty="0">
                <a:solidFill>
                  <a:srgbClr val="2E2F30"/>
                </a:solidFill>
                <a:effectLst/>
                <a:latin typeface="system-ui"/>
              </a:rPr>
              <a:t>Hinzu kommen Partnerschaften mit über 50 Event-Anbietern in 10 Städten – ein starkes Fundament für schnelles Wachstum.</a:t>
            </a:r>
            <a:br>
              <a:rPr lang="de-DE" b="0" i="0" dirty="0">
                <a:solidFill>
                  <a:srgbClr val="2E2F30"/>
                </a:solidFill>
                <a:effectLst/>
                <a:latin typeface="system-ui"/>
              </a:rPr>
            </a:br>
            <a:r>
              <a:rPr lang="de-DE" b="0" i="0" dirty="0">
                <a:solidFill>
                  <a:srgbClr val="2E2F30"/>
                </a:solidFill>
                <a:effectLst/>
                <a:latin typeface="system-ui"/>
              </a:rPr>
              <a:t>Mit </a:t>
            </a:r>
            <a:r>
              <a:rPr lang="de-DE" b="0" i="0" dirty="0" err="1">
                <a:solidFill>
                  <a:srgbClr val="2E2F30"/>
                </a:solidFill>
                <a:effectLst/>
                <a:latin typeface="system-ui"/>
              </a:rPr>
              <a:t>GameOver</a:t>
            </a:r>
            <a:r>
              <a:rPr lang="de-DE" b="0" i="0" dirty="0">
                <a:solidFill>
                  <a:srgbClr val="2E2F30"/>
                </a:solidFill>
                <a:effectLst/>
                <a:latin typeface="system-ui"/>
              </a:rPr>
              <a:t> setzen wir neue Standards in der Event-Planung</a:t>
            </a:r>
            <a:endParaRPr lang="de-DE" dirty="0"/>
          </a:p>
          <a:p>
            <a:endParaRPr lang="de-DE" dirty="0"/>
          </a:p>
          <a:p>
            <a:r>
              <a:rPr lang="de-DE" dirty="0"/>
              <a:t>--- </a:t>
            </a:r>
            <a:br>
              <a:rPr lang="de-DE" dirty="0"/>
            </a:br>
            <a:br>
              <a:rPr lang="de-DE" dirty="0"/>
            </a:br>
            <a:r>
              <a:rPr lang="de-DE" dirty="0"/>
              <a:t>Die Zahlen sprechen für sich:</a:t>
            </a:r>
            <a:br>
              <a:rPr lang="de-DE" dirty="0"/>
            </a:br>
            <a:r>
              <a:rPr lang="de-DE" dirty="0"/>
              <a:t>85% empfinden die Planung als stressig, unsere Beta-Tests erreichen 95% Nutzerzufriedenheit.</a:t>
            </a:r>
          </a:p>
          <a:p>
            <a:r>
              <a:rPr lang="de-DE" dirty="0"/>
              <a:t>Mit bereits 50+ Partnern in 10 Städten zeigen wir: Der Markt ist reif für unsere Lösung, und die Nachfrage ist real.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Der Markt für Junggesellenabschiede ist riesig, allein in der DACH-Region liegt das Marktvolumen bei der „Total </a:t>
            </a:r>
            <a:r>
              <a:rPr lang="de-DE" b="0" i="0" dirty="0" err="1">
                <a:solidFill>
                  <a:srgbClr val="2E2F30"/>
                </a:solidFill>
                <a:effectLst/>
                <a:latin typeface="system-ui"/>
              </a:rPr>
              <a:t>Adressable</a:t>
            </a:r>
            <a:r>
              <a:rPr lang="de-DE" b="0" i="0" dirty="0">
                <a:solidFill>
                  <a:srgbClr val="2E2F30"/>
                </a:solidFill>
                <a:effectLst/>
                <a:latin typeface="system-ui"/>
              </a:rPr>
              <a:t> Market“ über 1,3 Milliarden Euro.</a:t>
            </a:r>
            <a:br>
              <a:rPr lang="de-DE" b="0" i="0" dirty="0">
                <a:solidFill>
                  <a:srgbClr val="2E2F30"/>
                </a:solidFill>
                <a:effectLst/>
                <a:latin typeface="system-ui"/>
              </a:rPr>
            </a:br>
            <a:r>
              <a:rPr lang="de-DE" b="0" i="0" dirty="0">
                <a:solidFill>
                  <a:srgbClr val="2E2F30"/>
                </a:solidFill>
                <a:effectLst/>
                <a:latin typeface="system-ui"/>
              </a:rPr>
              <a:t>Unser Ziel ist es, bis Jahr 3 einen Marktanteil (</a:t>
            </a:r>
            <a:r>
              <a:rPr lang="en-US" sz="1200" dirty="0">
                <a:solidFill>
                  <a:srgbClr val="CFCBBF"/>
                </a:solidFill>
              </a:rPr>
              <a:t>Serviceable Obtainable Market) </a:t>
            </a:r>
            <a:r>
              <a:rPr lang="de-DE" b="0" i="0" dirty="0">
                <a:solidFill>
                  <a:srgbClr val="2E2F30"/>
                </a:solidFill>
                <a:effectLst/>
                <a:latin typeface="system-ui"/>
              </a:rPr>
              <a:t>von 50 Millionen Euro zu erreichen.</a:t>
            </a:r>
            <a:br>
              <a:rPr lang="de-DE" b="0" i="0" dirty="0">
                <a:solidFill>
                  <a:srgbClr val="2E2F30"/>
                </a:solidFill>
                <a:effectLst/>
                <a:latin typeface="system-ui"/>
              </a:rPr>
            </a:br>
            <a:r>
              <a:rPr lang="de-DE" b="0" i="0" dirty="0">
                <a:solidFill>
                  <a:srgbClr val="2E2F30"/>
                </a:solidFill>
                <a:effectLst/>
                <a:latin typeface="system-ui"/>
              </a:rPr>
              <a:t>Unser Freemium-Modell spricht alle Kundensegmente an:</a:t>
            </a:r>
            <a:br>
              <a:rPr lang="de-DE" b="0" i="0" dirty="0">
                <a:solidFill>
                  <a:srgbClr val="2E2F30"/>
                </a:solidFill>
                <a:effectLst/>
                <a:latin typeface="system-ui"/>
              </a:rPr>
            </a:br>
            <a:r>
              <a:rPr lang="de-DE" b="0" i="0" dirty="0">
                <a:solidFill>
                  <a:srgbClr val="2E2F30"/>
                </a:solidFill>
                <a:effectLst/>
                <a:latin typeface="system-ui"/>
              </a:rPr>
              <a:t>Basisfunktionen sind kostenlos, während Premium-Features und Partnerprovisionen unser Umsatzmodell skalierbar machen.</a:t>
            </a:r>
            <a:br>
              <a:rPr lang="de-DE" b="0" i="0" dirty="0">
                <a:solidFill>
                  <a:srgbClr val="2E2F30"/>
                </a:solidFill>
                <a:effectLst/>
                <a:latin typeface="system-ui"/>
              </a:rPr>
            </a:br>
            <a:r>
              <a:rPr lang="de-DE" b="0" i="0" dirty="0">
                <a:solidFill>
                  <a:srgbClr val="2E2F30"/>
                </a:solidFill>
                <a:effectLst/>
                <a:latin typeface="system-ui"/>
              </a:rPr>
              <a:t>Und mit KI-Lösungen, die von den Nutzern geschätzt werden, schaffen wir dauerhafte Kundenbindung!</a:t>
            </a:r>
            <a:endParaRPr lang="de-DE" dirty="0"/>
          </a:p>
          <a:p>
            <a:endParaRPr lang="de-DE" dirty="0"/>
          </a:p>
          <a:p>
            <a:r>
              <a:rPr lang="de-DE" dirty="0"/>
              <a:t>---</a:t>
            </a:r>
          </a:p>
          <a:p>
            <a:br>
              <a:rPr lang="de-DE" dirty="0"/>
            </a:br>
            <a:r>
              <a:rPr lang="de-DE" dirty="0"/>
              <a:t>Im DACH-Raum allein sprechen wir von einem adressierbaren Markt SAM von 670 Millionen Euro.</a:t>
            </a:r>
            <a:br>
              <a:rPr lang="de-DE" dirty="0"/>
            </a:br>
            <a:r>
              <a:rPr lang="de-DE" dirty="0"/>
              <a:t>Unser Geschäftsmodell ist robust und skalierbar:</a:t>
            </a:r>
            <a:br>
              <a:rPr lang="de-DE" dirty="0"/>
            </a:br>
            <a:r>
              <a:rPr lang="de-DE" dirty="0"/>
              <a:t>Freemium-Ansatz, Premium-Abonnements, Partnerprovisionen und Transaktionsgebühren schaffen multiple Einnahmequellen.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Die Meilensteine für 2026 sind wie folgt geplant:</a:t>
            </a:r>
            <a:br>
              <a:rPr lang="de-DE" b="0" i="0" dirty="0">
                <a:solidFill>
                  <a:srgbClr val="2E2F30"/>
                </a:solidFill>
                <a:effectLst/>
                <a:latin typeface="system-ui"/>
              </a:rPr>
            </a:br>
            <a:r>
              <a:rPr lang="de-DE" b="0" i="0" dirty="0">
                <a:solidFill>
                  <a:srgbClr val="2E2F30"/>
                </a:solidFill>
                <a:effectLst/>
                <a:latin typeface="system-ui"/>
              </a:rPr>
              <a:t>-  Bereits über 1.000 Downloads,</a:t>
            </a:r>
          </a:p>
          <a:p>
            <a:pPr marL="171450" indent="-171450">
              <a:buFontTx/>
              <a:buChar char="-"/>
            </a:pPr>
            <a:r>
              <a:rPr lang="de-DE" b="0" i="0" dirty="0">
                <a:solidFill>
                  <a:srgbClr val="2E2F30"/>
                </a:solidFill>
                <a:effectLst/>
                <a:latin typeface="system-ui"/>
              </a:rPr>
              <a:t>100 geplante Partys</a:t>
            </a:r>
          </a:p>
          <a:p>
            <a:pPr marL="171450" indent="-171450">
              <a:buFontTx/>
              <a:buChar char="-"/>
            </a:pPr>
            <a:r>
              <a:rPr lang="de-DE" b="0" i="0" dirty="0">
                <a:solidFill>
                  <a:srgbClr val="2E2F30"/>
                </a:solidFill>
                <a:effectLst/>
                <a:latin typeface="system-ui"/>
              </a:rPr>
              <a:t>Bewertung von 4,5 Sternen zeigen, dass unsere Lösung begeistert.</a:t>
            </a:r>
          </a:p>
          <a:p>
            <a:pPr marL="171450" indent="-171450">
              <a:buFontTx/>
              <a:buChar char="-"/>
            </a:pPr>
            <a:r>
              <a:rPr lang="de-DE" b="0" i="0" dirty="0">
                <a:solidFill>
                  <a:srgbClr val="2E2F30"/>
                </a:solidFill>
                <a:effectLst/>
                <a:latin typeface="system-ui"/>
              </a:rPr>
              <a:t>Für 2026 streben wir 2 Millionen Euro Umsatz an, mit Break-even bis 2028.</a:t>
            </a:r>
          </a:p>
          <a:p>
            <a:pPr marL="171450" indent="-171450">
              <a:buFontTx/>
              <a:buChar char="-"/>
            </a:pPr>
            <a:r>
              <a:rPr lang="de-DE" b="0" i="0" dirty="0">
                <a:solidFill>
                  <a:srgbClr val="2E2F30"/>
                </a:solidFill>
                <a:effectLst/>
                <a:latin typeface="system-ui"/>
              </a:rPr>
              <a:t>Unser Investmentbedarf von 2 Millionen Euro wird direkt in Produktentwicklung, Marketing und den Ausbau unseres Teams fließen.</a:t>
            </a:r>
          </a:p>
          <a:p>
            <a:pPr marL="171450" indent="-171450">
              <a:buFontTx/>
              <a:buChar char="-"/>
            </a:pPr>
            <a:r>
              <a:rPr lang="de-DE" b="0" i="0" dirty="0">
                <a:solidFill>
                  <a:srgbClr val="2E2F30"/>
                </a:solidFill>
                <a:effectLst/>
                <a:latin typeface="system-ui"/>
              </a:rPr>
              <a:t>Mit Ihrer Unterstützung können wir durchstarten</a:t>
            </a:r>
            <a:endParaRPr lang="de-DE" dirty="0"/>
          </a:p>
          <a:p>
            <a:endParaRPr lang="de-DE" dirty="0"/>
          </a:p>
          <a:p>
            <a:r>
              <a:rPr lang="de-DE" dirty="0"/>
              <a:t>---</a:t>
            </a:r>
          </a:p>
          <a:p>
            <a:endParaRPr lang="de-DE" dirty="0"/>
          </a:p>
          <a:p>
            <a:r>
              <a:rPr lang="de-DE" dirty="0"/>
              <a:t>Unser Pfad ist strukturiert und mit klaren Milestones:</a:t>
            </a:r>
            <a:br>
              <a:rPr lang="de-DE" dirty="0"/>
            </a:br>
            <a:r>
              <a:rPr lang="de-DE" dirty="0"/>
              <a:t>- Über 1.000 Downloads</a:t>
            </a:r>
          </a:p>
          <a:p>
            <a:pPr marL="171450" indent="-171450">
              <a:buFontTx/>
              <a:buChar char="-"/>
            </a:pPr>
            <a:r>
              <a:rPr lang="de-DE" dirty="0"/>
              <a:t>100+ geplante Events</a:t>
            </a:r>
          </a:p>
          <a:p>
            <a:pPr marL="171450" indent="-171450">
              <a:buFontTx/>
              <a:buChar char="-"/>
            </a:pPr>
            <a:r>
              <a:rPr lang="de-DE" dirty="0"/>
              <a:t>4,5-Sterne-Bewertung.</a:t>
            </a:r>
            <a:br>
              <a:rPr lang="de-DE" dirty="0"/>
            </a:br>
            <a:endParaRPr lang="de-DE" dirty="0"/>
          </a:p>
          <a:p>
            <a:pPr marL="171450" indent="-171450">
              <a:buFontTx/>
              <a:buChar char="-"/>
            </a:pPr>
            <a:r>
              <a:rPr lang="de-DE" dirty="0"/>
              <a:t>Die Finanzzahlen zeigen einen klaren Weg zur Profitabilität, mit einem prognostizierten Umsatz von 4 Millionen Euro in 2027</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2E2F30"/>
                </a:solidFill>
                <a:effectLst/>
                <a:latin typeface="system-ui"/>
              </a:rPr>
              <a:t>Unsere Vision geht weit über Junggesellenabschiede hinaus:</a:t>
            </a:r>
            <a:br>
              <a:rPr lang="de-DE" b="0" i="0" dirty="0">
                <a:solidFill>
                  <a:srgbClr val="2E2F30"/>
                </a:solidFill>
                <a:effectLst/>
                <a:latin typeface="system-ui"/>
              </a:rPr>
            </a:br>
            <a:r>
              <a:rPr lang="de-DE" b="0" i="0" dirty="0">
                <a:solidFill>
                  <a:srgbClr val="2E2F30"/>
                </a:solidFill>
                <a:effectLst/>
                <a:latin typeface="system-ui"/>
              </a:rPr>
              <a:t>Wir wollen nicht nur in Europa expandieren, sondern langfristig weltweit die Event-Planung revolutionieren.</a:t>
            </a:r>
            <a:br>
              <a:rPr lang="de-DE" b="0" i="0" dirty="0">
                <a:solidFill>
                  <a:srgbClr val="2E2F30"/>
                </a:solidFill>
                <a:effectLst/>
                <a:latin typeface="system-ui"/>
              </a:rPr>
            </a:br>
            <a:r>
              <a:rPr lang="de-DE" b="0" i="0" dirty="0">
                <a:solidFill>
                  <a:srgbClr val="2E2F30"/>
                </a:solidFill>
                <a:effectLst/>
                <a:latin typeface="system-ui"/>
              </a:rPr>
              <a:t>Wir entwickeln bereits jetzt KI-gestützte virtuelle Planer, die auch für andere Events wie Baby-Partys oder sogar Scheidungsfeiern eingesetzt werden können.</a:t>
            </a:r>
            <a:br>
              <a:rPr lang="de-DE" b="0" i="0" dirty="0">
                <a:solidFill>
                  <a:srgbClr val="2E2F30"/>
                </a:solidFill>
                <a:effectLst/>
                <a:latin typeface="system-ui"/>
              </a:rPr>
            </a:br>
            <a:r>
              <a:rPr lang="de-DE" b="0" i="0" dirty="0">
                <a:solidFill>
                  <a:srgbClr val="2E2F30"/>
                </a:solidFill>
                <a:effectLst/>
                <a:latin typeface="system-ui"/>
              </a:rPr>
              <a:t>Wir möchten das Team erweitern, bestehend aus erfahrenen Gründern und Branchenexperten, um Großes zu schaffen.</a:t>
            </a:r>
            <a:br>
              <a:rPr lang="de-DE" b="0" i="0" dirty="0">
                <a:solidFill>
                  <a:srgbClr val="2E2F30"/>
                </a:solidFill>
                <a:effectLst/>
                <a:latin typeface="system-ui"/>
              </a:rPr>
            </a:br>
            <a:r>
              <a:rPr lang="de-DE" b="0" i="0" dirty="0">
                <a:solidFill>
                  <a:srgbClr val="2E2F30"/>
                </a:solidFill>
                <a:effectLst/>
                <a:latin typeface="system-ui"/>
              </a:rPr>
              <a:t>Werden Sie Teil dieses Abenteuers und unterstützen Sie in die Zukunft der Event-Planung!</a:t>
            </a:r>
          </a:p>
          <a:p>
            <a:endParaRPr lang="de-DE" dirty="0"/>
          </a:p>
          <a:p>
            <a:endParaRPr lang="de-DE" dirty="0"/>
          </a:p>
          <a:p>
            <a:r>
              <a:rPr lang="de-DE" dirty="0"/>
              <a:t>---</a:t>
            </a:r>
            <a:br>
              <a:rPr lang="de-DE" dirty="0"/>
            </a:br>
            <a:br>
              <a:rPr lang="de-DE" dirty="0"/>
            </a:br>
            <a:r>
              <a:rPr lang="de-DE" dirty="0"/>
              <a:t>"</a:t>
            </a:r>
            <a:r>
              <a:rPr lang="de-DE" dirty="0" err="1"/>
              <a:t>GameOver</a:t>
            </a:r>
            <a:r>
              <a:rPr lang="de-DE" dirty="0"/>
              <a:t> wird die Zukunft der Eventplanung definieren.</a:t>
            </a:r>
          </a:p>
          <a:p>
            <a:r>
              <a:rPr lang="de-DE" dirty="0"/>
              <a:t>Wir expandieren zunächst in Europa, später global.</a:t>
            </a:r>
            <a:br>
              <a:rPr lang="de-DE" dirty="0"/>
            </a:br>
            <a:r>
              <a:rPr lang="de-DE" dirty="0"/>
              <a:t>Unser erfahrenes Team und das riesige Marktpotenzial machen uns zu einer einzigartigen Investitionsmöglichkeit.</a:t>
            </a:r>
            <a:br>
              <a:rPr lang="de-DE" dirty="0"/>
            </a:br>
            <a:r>
              <a:rPr lang="de-DE" dirty="0"/>
              <a:t>Seien Sie Teil dieser Revolution in der Eventplanung!</a:t>
            </a:r>
          </a:p>
          <a:p>
            <a:endParaRPr lang="de-DE" dirty="0"/>
          </a:p>
          <a:p>
            <a:r>
              <a:rPr lang="de-DE" dirty="0"/>
              <a:t>Mit </a:t>
            </a:r>
            <a:r>
              <a:rPr lang="de-DE" dirty="0" err="1"/>
              <a:t>GameOver</a:t>
            </a:r>
            <a:r>
              <a:rPr lang="de-DE" dirty="0"/>
              <a:t> schaffen wir nicht nur eine App, sondern eine neue Kategorie in der digitalen Eventplanung.</a:t>
            </a:r>
            <a:br>
              <a:rPr lang="de-DE" dirty="0"/>
            </a:br>
            <a:r>
              <a:rPr lang="de-DE" dirty="0"/>
              <a:t>Wir haben das Team, die Technologie und die Traktion. </a:t>
            </a:r>
          </a:p>
          <a:p>
            <a:r>
              <a:rPr lang="de-DE" dirty="0"/>
              <a:t>Jetzt brauchen wir Partner wie Sie, um diese Vision Realität werden zu lassen.</a:t>
            </a:r>
            <a:br>
              <a:rPr lang="de-DE" dirty="0"/>
            </a:br>
            <a:r>
              <a:rPr lang="de-DE" dirty="0"/>
              <a:t>Lassen Sie uns gemeinsam die Zukunft der Eventplanung gestalten!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FA02B90-0726-BBE0-2926-ACAB9980EB11}"/>
              </a:ext>
            </a:extLst>
          </p:cNvPr>
          <p:cNvGraphicFramePr>
            <a:graphicFrameLocks noChangeAspect="1"/>
          </p:cNvGraphicFramePr>
          <p:nvPr userDrawn="1">
            <p:custDataLst>
              <p:tags r:id="rId11"/>
            </p:custDataLst>
            <p:extLst>
              <p:ext uri="{D42A27DB-BD31-4B8C-83A1-F6EECF244321}">
                <p14:modId xmlns:p14="http://schemas.microsoft.com/office/powerpoint/2010/main" val="3345829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486" imgH="486" progId="TCLayout.ActiveDocument.1">
                  <p:embed/>
                </p:oleObj>
              </mc:Choice>
              <mc:Fallback>
                <p:oleObj name="think-cell Folie" r:id="rId12" imgW="486" imgH="486" progId="TCLayout.ActiveDocument.1">
                  <p:embed/>
                  <p:pic>
                    <p:nvPicPr>
                      <p:cNvPr id="2" name="think-cell data - do not delete" hidden="1">
                        <a:extLst>
                          <a:ext uri="{FF2B5EF4-FFF2-40B4-BE49-F238E27FC236}">
                            <a16:creationId xmlns:a16="http://schemas.microsoft.com/office/drawing/2014/main" id="{AFA02B90-0726-BBE0-2926-ACAB9980EB1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A19A9150-377A-9750-4436-2F43B3565270}"/>
              </a:ext>
            </a:extLst>
          </p:cNvPr>
          <p:cNvSpPr txBox="1"/>
          <p:nvPr userDrawn="1">
            <p:extLst>
              <p:ext uri="{1162E1C5-73C7-4A58-AE30-91384D911F3F}">
                <p184:classification xmlns:p184="http://schemas.microsoft.com/office/powerpoint/2018/4/main" val="ftr"/>
              </p:ext>
            </p:extLst>
          </p:nvPr>
        </p:nvSpPr>
        <p:spPr>
          <a:xfrm>
            <a:off x="63500" y="8044180"/>
            <a:ext cx="531813" cy="121920"/>
          </a:xfrm>
          <a:prstGeom prst="rect">
            <a:avLst/>
          </a:prstGeom>
        </p:spPr>
        <p:txBody>
          <a:bodyPr horzOverflow="overflow" lIns="0" tIns="0" rIns="0" bIns="0">
            <a:spAutoFit/>
          </a:bodyPr>
          <a:lstStyle/>
          <a:p>
            <a:pPr algn="l"/>
            <a:r>
              <a:rPr lang="de-DE" sz="800">
                <a:solidFill>
                  <a:srgbClr val="000000"/>
                </a:solidFill>
                <a:latin typeface="Arial" panose="020B0604020202020204" pitchFamily="34" charset="0"/>
                <a:cs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10" Type="http://schemas.microsoft.com/office/2007/relationships/hdphoto" Target="../media/hdphoto1.wdp"/><Relationship Id="rId4" Type="http://schemas.openxmlformats.org/officeDocument/2006/relationships/image" Target="../media/image28.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8.xml"/><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1.emf"/><Relationship Id="rId10" Type="http://schemas.openxmlformats.org/officeDocument/2006/relationships/image" Target="../media/image44.png"/><Relationship Id="rId4" Type="http://schemas.openxmlformats.org/officeDocument/2006/relationships/oleObject" Target="../embeddings/oleObject2.bin"/><Relationship Id="rId9"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notesSlide" Target="../notesSlides/notesSlide9.xml"/><Relationship Id="rId7" Type="http://schemas.microsoft.com/office/2007/relationships/hdphoto" Target="../media/hdphoto2.wdp"/><Relationship Id="rId12" Type="http://schemas.openxmlformats.org/officeDocument/2006/relationships/image" Target="../media/image52.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47.png"/><Relationship Id="rId11" Type="http://schemas.openxmlformats.org/officeDocument/2006/relationships/image" Target="../media/image51.svg"/><Relationship Id="rId5" Type="http://schemas.openxmlformats.org/officeDocument/2006/relationships/image" Target="../media/image1.emf"/><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oleObject" Target="../embeddings/oleObject3.bin"/><Relationship Id="rId9" Type="http://schemas.openxmlformats.org/officeDocument/2006/relationships/image" Target="../media/image49.sv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12387" y="1959293"/>
            <a:ext cx="7415927" cy="1064657"/>
          </a:xfrm>
          <a:prstGeom prst="rect">
            <a:avLst/>
          </a:prstGeom>
          <a:noFill/>
          <a:ln/>
        </p:spPr>
        <p:txBody>
          <a:bodyPr wrap="none" lIns="0" tIns="0" rIns="0" bIns="0" rtlCol="0" anchor="t"/>
          <a:lstStyle/>
          <a:p>
            <a:pPr marL="0" indent="0">
              <a:lnSpc>
                <a:spcPts val="8350"/>
              </a:lnSpc>
              <a:buNone/>
            </a:pPr>
            <a:r>
              <a:rPr lang="en-US" sz="8800" b="1" dirty="0">
                <a:solidFill>
                  <a:srgbClr val="F2E782"/>
                </a:solidFill>
                <a:ea typeface="Prata" pitchFamily="34" charset="-122"/>
                <a:cs typeface="Prata" pitchFamily="34" charset="-120"/>
              </a:rPr>
              <a:t>GameOver</a:t>
            </a:r>
            <a:endParaRPr lang="en-US" sz="8000" b="1" dirty="0"/>
          </a:p>
        </p:txBody>
      </p:sp>
      <p:sp>
        <p:nvSpPr>
          <p:cNvPr id="4" name="Text 1"/>
          <p:cNvSpPr/>
          <p:nvPr/>
        </p:nvSpPr>
        <p:spPr>
          <a:xfrm>
            <a:off x="6712387" y="3394234"/>
            <a:ext cx="7415927" cy="925592"/>
          </a:xfrm>
          <a:prstGeom prst="rect">
            <a:avLst/>
          </a:prstGeom>
          <a:noFill/>
          <a:ln/>
        </p:spPr>
        <p:txBody>
          <a:bodyPr wrap="square" lIns="0" tIns="0" rIns="0" bIns="0" rtlCol="0" anchor="t"/>
          <a:lstStyle/>
          <a:p>
            <a:pPr marL="0" indent="0">
              <a:lnSpc>
                <a:spcPts val="3600"/>
              </a:lnSpc>
              <a:buNone/>
            </a:pPr>
            <a:r>
              <a:rPr lang="en-US" sz="4000" b="1" dirty="0">
                <a:solidFill>
                  <a:schemeClr val="bg1"/>
                </a:solidFill>
                <a:ea typeface="Prata" pitchFamily="34" charset="-122"/>
                <a:cs typeface="Prata" pitchFamily="34" charset="-120"/>
              </a:rPr>
              <a:t>All-in-One App for Bachelor Parties</a:t>
            </a:r>
            <a:endParaRPr lang="en-US" sz="4000" b="1" dirty="0">
              <a:solidFill>
                <a:schemeClr val="bg1"/>
              </a:solidFill>
            </a:endParaRPr>
          </a:p>
        </p:txBody>
      </p:sp>
      <p:sp>
        <p:nvSpPr>
          <p:cNvPr id="5" name="Text 2"/>
          <p:cNvSpPr/>
          <p:nvPr/>
        </p:nvSpPr>
        <p:spPr>
          <a:xfrm>
            <a:off x="6712387" y="4690110"/>
            <a:ext cx="7415927" cy="1580198"/>
          </a:xfrm>
          <a:prstGeom prst="rect">
            <a:avLst/>
          </a:prstGeom>
          <a:noFill/>
          <a:ln/>
        </p:spPr>
        <p:txBody>
          <a:bodyPr wrap="square" lIns="0" tIns="0" rIns="0" bIns="0" rtlCol="0" anchor="t"/>
          <a:lstStyle/>
          <a:p>
            <a:pPr marL="0" indent="0">
              <a:lnSpc>
                <a:spcPts val="3100"/>
              </a:lnSpc>
              <a:buNone/>
            </a:pPr>
            <a:r>
              <a:rPr lang="en-US" sz="2000" b="1" dirty="0">
                <a:solidFill>
                  <a:schemeClr val="bg1"/>
                </a:solidFill>
                <a:ea typeface="Raleway" pitchFamily="34" charset="-122"/>
                <a:cs typeface="Raleway" pitchFamily="34" charset="-120"/>
              </a:rPr>
              <a:t>Transform the way you </a:t>
            </a:r>
            <a:r>
              <a:rPr lang="en-US" sz="2000" b="1" u="sng" dirty="0">
                <a:solidFill>
                  <a:schemeClr val="bg1"/>
                </a:solidFill>
                <a:ea typeface="Raleway" pitchFamily="34" charset="-122"/>
                <a:cs typeface="Raleway" pitchFamily="34" charset="-120"/>
              </a:rPr>
              <a:t>plan &amp; execute</a:t>
            </a:r>
            <a:r>
              <a:rPr lang="en-US" sz="2000" b="1" dirty="0">
                <a:solidFill>
                  <a:schemeClr val="bg1"/>
                </a:solidFill>
                <a:ea typeface="Raleway" pitchFamily="34" charset="-122"/>
                <a:cs typeface="Raleway" pitchFamily="34" charset="-120"/>
              </a:rPr>
              <a:t> unforgettable bachelor parties</a:t>
            </a:r>
            <a:br>
              <a:rPr lang="en-US" sz="2000" b="1" dirty="0">
                <a:solidFill>
                  <a:schemeClr val="bg1"/>
                </a:solidFill>
                <a:ea typeface="Raleway" pitchFamily="34" charset="-122"/>
                <a:cs typeface="Raleway" pitchFamily="34" charset="-120"/>
              </a:rPr>
            </a:br>
            <a:br>
              <a:rPr lang="en-US" sz="2000" b="1" dirty="0">
                <a:solidFill>
                  <a:schemeClr val="bg1"/>
                </a:solidFill>
                <a:ea typeface="Raleway" pitchFamily="34" charset="-122"/>
                <a:cs typeface="Raleway" pitchFamily="34" charset="-120"/>
              </a:rPr>
            </a:br>
            <a:endParaRPr lang="en-US" sz="2000" b="1" dirty="0">
              <a:solidFill>
                <a:schemeClr val="bg1"/>
              </a:solidFill>
            </a:endParaRPr>
          </a:p>
          <a:p>
            <a:pPr marL="0" indent="0">
              <a:lnSpc>
                <a:spcPts val="3100"/>
              </a:lnSpc>
              <a:buNone/>
            </a:pPr>
            <a:r>
              <a:rPr lang="en-US" sz="2000" b="1" dirty="0">
                <a:solidFill>
                  <a:schemeClr val="bg1"/>
                </a:solidFill>
              </a:rPr>
              <a:t>2025/02/17 – Soheil Sharqzad</a:t>
            </a:r>
          </a:p>
        </p:txBody>
      </p:sp>
      <p:pic>
        <p:nvPicPr>
          <p:cNvPr id="1026" name="Picture 2">
            <a:extLst>
              <a:ext uri="{FF2B5EF4-FFF2-40B4-BE49-F238E27FC236}">
                <a16:creationId xmlns:a16="http://schemas.microsoft.com/office/drawing/2014/main" id="{B99A6FBC-E1F9-0F18-B9CD-08B1A464E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400800" cy="822960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08A948B5-36E2-0BD5-A154-E0169A12C6FD}"/>
              </a:ext>
            </a:extLst>
          </p:cNvPr>
          <p:cNvSpPr/>
          <p:nvPr/>
        </p:nvSpPr>
        <p:spPr>
          <a:xfrm>
            <a:off x="-1" y="-5415"/>
            <a:ext cx="6400801" cy="8229600"/>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7926" y="791766"/>
            <a:ext cx="6436281" cy="697825"/>
          </a:xfrm>
          <a:prstGeom prst="rect">
            <a:avLst/>
          </a:prstGeom>
          <a:noFill/>
          <a:ln/>
        </p:spPr>
        <p:txBody>
          <a:bodyPr wrap="none" lIns="0" tIns="0" rIns="0" bIns="0" rtlCol="0" anchor="t"/>
          <a:lstStyle/>
          <a:p>
            <a:pPr marL="0" indent="0">
              <a:lnSpc>
                <a:spcPts val="5450"/>
              </a:lnSpc>
              <a:buNone/>
            </a:pPr>
            <a:r>
              <a:rPr lang="en-US" sz="4350" dirty="0">
                <a:solidFill>
                  <a:srgbClr val="F2E782"/>
                </a:solidFill>
                <a:latin typeface="Prata" pitchFamily="34" charset="0"/>
                <a:ea typeface="Prata" pitchFamily="34" charset="-122"/>
                <a:cs typeface="Prata" pitchFamily="34" charset="-120"/>
              </a:rPr>
              <a:t>Einzigartige Funktionen</a:t>
            </a:r>
            <a:endParaRPr lang="en-US" sz="4350" dirty="0"/>
          </a:p>
        </p:txBody>
      </p:sp>
      <p:sp>
        <p:nvSpPr>
          <p:cNvPr id="4" name="Shape 1"/>
          <p:cNvSpPr/>
          <p:nvPr/>
        </p:nvSpPr>
        <p:spPr>
          <a:xfrm>
            <a:off x="6267926" y="2075736"/>
            <a:ext cx="502444" cy="502444"/>
          </a:xfrm>
          <a:prstGeom prst="roundRect">
            <a:avLst>
              <a:gd name="adj" fmla="val 6667"/>
            </a:avLst>
          </a:prstGeom>
          <a:solidFill>
            <a:srgbClr val="3A3B3C"/>
          </a:solidFill>
          <a:ln/>
        </p:spPr>
        <p:txBody>
          <a:bodyPr/>
          <a:lstStyle/>
          <a:p>
            <a:endParaRPr lang="de-DE"/>
          </a:p>
        </p:txBody>
      </p:sp>
      <p:sp>
        <p:nvSpPr>
          <p:cNvPr id="5" name="Text 2"/>
          <p:cNvSpPr/>
          <p:nvPr/>
        </p:nvSpPr>
        <p:spPr>
          <a:xfrm>
            <a:off x="6461284" y="2159437"/>
            <a:ext cx="115610" cy="334923"/>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1</a:t>
            </a:r>
            <a:endParaRPr lang="en-US" sz="2600" dirty="0"/>
          </a:p>
        </p:txBody>
      </p:sp>
      <p:sp>
        <p:nvSpPr>
          <p:cNvPr id="6" name="Text 3"/>
          <p:cNvSpPr/>
          <p:nvPr/>
        </p:nvSpPr>
        <p:spPr>
          <a:xfrm>
            <a:off x="6993612" y="2075736"/>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Maßgeschneiderte Planung</a:t>
            </a:r>
            <a:endParaRPr lang="en-US" sz="2150" dirty="0"/>
          </a:p>
        </p:txBody>
      </p:sp>
      <p:sp>
        <p:nvSpPr>
          <p:cNvPr id="7" name="Text 4"/>
          <p:cNvSpPr/>
          <p:nvPr/>
        </p:nvSpPr>
        <p:spPr>
          <a:xfrm>
            <a:off x="6993612" y="2907387"/>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Finden Sie spannende und abwechslungsreiche Aktivitäten basierend auf die KI-analysierte Bedürfnisse des Bräutigams</a:t>
            </a:r>
            <a:endParaRPr lang="en-US" sz="1750" dirty="0"/>
          </a:p>
        </p:txBody>
      </p:sp>
      <p:sp>
        <p:nvSpPr>
          <p:cNvPr id="8" name="Shape 5"/>
          <p:cNvSpPr/>
          <p:nvPr/>
        </p:nvSpPr>
        <p:spPr>
          <a:xfrm>
            <a:off x="10170081" y="2075736"/>
            <a:ext cx="502444" cy="502444"/>
          </a:xfrm>
          <a:prstGeom prst="roundRect">
            <a:avLst>
              <a:gd name="adj" fmla="val 6667"/>
            </a:avLst>
          </a:prstGeom>
          <a:solidFill>
            <a:srgbClr val="3A3B3C"/>
          </a:solidFill>
          <a:ln/>
        </p:spPr>
        <p:txBody>
          <a:bodyPr/>
          <a:lstStyle/>
          <a:p>
            <a:endParaRPr lang="de-DE"/>
          </a:p>
        </p:txBody>
      </p:sp>
      <p:sp>
        <p:nvSpPr>
          <p:cNvPr id="9" name="Text 6"/>
          <p:cNvSpPr/>
          <p:nvPr/>
        </p:nvSpPr>
        <p:spPr>
          <a:xfrm>
            <a:off x="10318671" y="2159437"/>
            <a:ext cx="205264" cy="334923"/>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2</a:t>
            </a:r>
            <a:endParaRPr lang="en-US" sz="2600" dirty="0"/>
          </a:p>
        </p:txBody>
      </p:sp>
      <p:sp>
        <p:nvSpPr>
          <p:cNvPr id="10" name="Text 7"/>
          <p:cNvSpPr/>
          <p:nvPr/>
        </p:nvSpPr>
        <p:spPr>
          <a:xfrm>
            <a:off x="10895767" y="2075736"/>
            <a:ext cx="2953226" cy="697706"/>
          </a:xfrm>
          <a:prstGeom prst="rect">
            <a:avLst/>
          </a:prstGeom>
          <a:noFill/>
          <a:ln/>
        </p:spPr>
        <p:txBody>
          <a:bodyPr wrap="squar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Einfache &amp; individuale Buchung</a:t>
            </a:r>
            <a:endParaRPr lang="en-US" sz="2150" dirty="0"/>
          </a:p>
        </p:txBody>
      </p:sp>
      <p:sp>
        <p:nvSpPr>
          <p:cNvPr id="11" name="Text 8"/>
          <p:cNvSpPr/>
          <p:nvPr/>
        </p:nvSpPr>
        <p:spPr>
          <a:xfrm>
            <a:off x="10895767" y="2907387"/>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Buchen Sie maß-geschneiderte Pakete oder erstellen Sie individuelle Lösungen zugeschnitten auf dem Bräutigam</a:t>
            </a:r>
            <a:endParaRPr lang="en-US" sz="1750" dirty="0"/>
          </a:p>
        </p:txBody>
      </p:sp>
      <p:sp>
        <p:nvSpPr>
          <p:cNvPr id="12" name="Shape 9"/>
          <p:cNvSpPr/>
          <p:nvPr/>
        </p:nvSpPr>
        <p:spPr>
          <a:xfrm>
            <a:off x="6267926" y="5168384"/>
            <a:ext cx="502444" cy="502444"/>
          </a:xfrm>
          <a:prstGeom prst="roundRect">
            <a:avLst>
              <a:gd name="adj" fmla="val 6667"/>
            </a:avLst>
          </a:prstGeom>
          <a:solidFill>
            <a:srgbClr val="3A3B3C"/>
          </a:solidFill>
          <a:ln/>
        </p:spPr>
        <p:txBody>
          <a:bodyPr/>
          <a:lstStyle/>
          <a:p>
            <a:endParaRPr lang="de-DE"/>
          </a:p>
        </p:txBody>
      </p:sp>
      <p:sp>
        <p:nvSpPr>
          <p:cNvPr id="13" name="Text 10"/>
          <p:cNvSpPr/>
          <p:nvPr/>
        </p:nvSpPr>
        <p:spPr>
          <a:xfrm>
            <a:off x="6415326" y="5252085"/>
            <a:ext cx="207645" cy="334923"/>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3</a:t>
            </a:r>
            <a:endParaRPr lang="en-US" sz="2600" dirty="0"/>
          </a:p>
        </p:txBody>
      </p:sp>
      <p:sp>
        <p:nvSpPr>
          <p:cNvPr id="14" name="Text 11"/>
          <p:cNvSpPr/>
          <p:nvPr/>
        </p:nvSpPr>
        <p:spPr>
          <a:xfrm>
            <a:off x="6993612" y="5168384"/>
            <a:ext cx="2953226" cy="1046559"/>
          </a:xfrm>
          <a:prstGeom prst="rect">
            <a:avLst/>
          </a:prstGeom>
          <a:noFill/>
          <a:ln/>
        </p:spPr>
        <p:txBody>
          <a:bodyPr wrap="squar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Intelligente &amp; digitale Begleitung während des JGAs</a:t>
            </a:r>
            <a:endParaRPr lang="en-US" sz="2150" dirty="0"/>
          </a:p>
        </p:txBody>
      </p:sp>
      <p:sp>
        <p:nvSpPr>
          <p:cNvPr id="15" name="Text 12"/>
          <p:cNvSpPr/>
          <p:nvPr/>
        </p:nvSpPr>
        <p:spPr>
          <a:xfrm>
            <a:off x="6993612" y="6348889"/>
            <a:ext cx="2953226" cy="357307"/>
          </a:xfrm>
          <a:prstGeom prst="rect">
            <a:avLst/>
          </a:prstGeom>
          <a:noFill/>
          <a:ln/>
        </p:spPr>
        <p:txBody>
          <a:bodyPr wrap="non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Beschreibung folgt</a:t>
            </a:r>
            <a:endParaRPr lang="en-US" sz="1750" dirty="0"/>
          </a:p>
        </p:txBody>
      </p:sp>
      <p:sp>
        <p:nvSpPr>
          <p:cNvPr id="16" name="Shape 13"/>
          <p:cNvSpPr/>
          <p:nvPr/>
        </p:nvSpPr>
        <p:spPr>
          <a:xfrm>
            <a:off x="10170081" y="5168384"/>
            <a:ext cx="502444" cy="502444"/>
          </a:xfrm>
          <a:prstGeom prst="roundRect">
            <a:avLst>
              <a:gd name="adj" fmla="val 6667"/>
            </a:avLst>
          </a:prstGeom>
          <a:solidFill>
            <a:srgbClr val="3A3B3C"/>
          </a:solidFill>
          <a:ln/>
        </p:spPr>
        <p:txBody>
          <a:bodyPr/>
          <a:lstStyle/>
          <a:p>
            <a:endParaRPr lang="de-DE"/>
          </a:p>
        </p:txBody>
      </p:sp>
      <p:sp>
        <p:nvSpPr>
          <p:cNvPr id="17" name="Text 14"/>
          <p:cNvSpPr/>
          <p:nvPr/>
        </p:nvSpPr>
        <p:spPr>
          <a:xfrm>
            <a:off x="10323314" y="5252085"/>
            <a:ext cx="195977" cy="334923"/>
          </a:xfrm>
          <a:prstGeom prst="rect">
            <a:avLst/>
          </a:prstGeom>
          <a:noFill/>
          <a:ln/>
        </p:spPr>
        <p:txBody>
          <a:bodyPr wrap="none" lIns="0" tIns="0" rIns="0" bIns="0" rtlCol="0" anchor="t"/>
          <a:lstStyle/>
          <a:p>
            <a:pPr marL="0" indent="0" algn="ctr">
              <a:lnSpc>
                <a:spcPts val="2600"/>
              </a:lnSpc>
              <a:buNone/>
            </a:pPr>
            <a:r>
              <a:rPr lang="en-US" sz="2600" dirty="0">
                <a:solidFill>
                  <a:srgbClr val="CFCBBF"/>
                </a:solidFill>
                <a:latin typeface="Prata" pitchFamily="34" charset="0"/>
                <a:ea typeface="Prata" pitchFamily="34" charset="-122"/>
                <a:cs typeface="Prata" pitchFamily="34" charset="-120"/>
              </a:rPr>
              <a:t>4</a:t>
            </a:r>
            <a:endParaRPr lang="en-US" sz="2600" dirty="0"/>
          </a:p>
        </p:txBody>
      </p:sp>
      <p:sp>
        <p:nvSpPr>
          <p:cNvPr id="18" name="Text 15"/>
          <p:cNvSpPr/>
          <p:nvPr/>
        </p:nvSpPr>
        <p:spPr>
          <a:xfrm>
            <a:off x="10895767" y="5168384"/>
            <a:ext cx="2791301" cy="348853"/>
          </a:xfrm>
          <a:prstGeom prst="rect">
            <a:avLst/>
          </a:prstGeom>
          <a:noFill/>
          <a:ln/>
        </p:spPr>
        <p:txBody>
          <a:bodyPr wrap="none" lIns="0" tIns="0" rIns="0" bIns="0" rtlCol="0" anchor="t"/>
          <a:lstStyle/>
          <a:p>
            <a:pPr marL="0" indent="0">
              <a:lnSpc>
                <a:spcPts val="2700"/>
              </a:lnSpc>
              <a:buNone/>
            </a:pPr>
            <a:r>
              <a:rPr lang="en-US" sz="2150" dirty="0">
                <a:solidFill>
                  <a:srgbClr val="CFCBBF"/>
                </a:solidFill>
                <a:latin typeface="Prata" pitchFamily="34" charset="0"/>
                <a:ea typeface="Prata" pitchFamily="34" charset="-122"/>
                <a:cs typeface="Prata" pitchFamily="34" charset="-120"/>
              </a:rPr>
              <a:t>Budgetplanung</a:t>
            </a:r>
            <a:endParaRPr lang="en-US" sz="2150" dirty="0"/>
          </a:p>
        </p:txBody>
      </p:sp>
      <p:sp>
        <p:nvSpPr>
          <p:cNvPr id="19" name="Text 16"/>
          <p:cNvSpPr/>
          <p:nvPr/>
        </p:nvSpPr>
        <p:spPr>
          <a:xfrm>
            <a:off x="10895767" y="5651183"/>
            <a:ext cx="2953226" cy="1786533"/>
          </a:xfrm>
          <a:prstGeom prst="rect">
            <a:avLst/>
          </a:prstGeom>
          <a:noFill/>
          <a:ln/>
        </p:spPr>
        <p:txBody>
          <a:bodyPr wrap="square" lIns="0" tIns="0" rIns="0" bIns="0" rtlCol="0" anchor="t"/>
          <a:lstStyle/>
          <a:p>
            <a:pPr marL="0" indent="0">
              <a:lnSpc>
                <a:spcPts val="2800"/>
              </a:lnSpc>
              <a:buNone/>
            </a:pPr>
            <a:r>
              <a:rPr lang="en-US" sz="1750" dirty="0">
                <a:solidFill>
                  <a:srgbClr val="CFCBBF"/>
                </a:solidFill>
                <a:latin typeface="Raleway" pitchFamily="34" charset="0"/>
                <a:ea typeface="Raleway" pitchFamily="34" charset="-122"/>
                <a:cs typeface="Raleway" pitchFamily="34" charset="-120"/>
              </a:rPr>
              <a:t>Buchen Sie die Aktivitäten gemäß des verfügbaren Budgets mit detaillierter Aufschlüsselung der Kosten pro Teilnehmer</a:t>
            </a:r>
            <a:endParaRPr lang="en-US" sz="1750" dirty="0"/>
          </a:p>
        </p:txBody>
      </p:sp>
      <p:sp>
        <p:nvSpPr>
          <p:cNvPr id="20" name="Rechteck 19">
            <a:extLst>
              <a:ext uri="{FF2B5EF4-FFF2-40B4-BE49-F238E27FC236}">
                <a16:creationId xmlns:a16="http://schemas.microsoft.com/office/drawing/2014/main" id="{551D3751-E306-5B68-EE10-AFCA9D7E46C3}"/>
              </a:ext>
            </a:extLst>
          </p:cNvPr>
          <p:cNvSpPr/>
          <p:nvPr/>
        </p:nvSpPr>
        <p:spPr>
          <a:xfrm>
            <a:off x="6519088" y="7545600"/>
            <a:ext cx="7577911" cy="684000"/>
          </a:xfrm>
          <a:prstGeom prst="rect">
            <a:avLst/>
          </a:prstGeom>
          <a:solidFill>
            <a:srgbClr val="FFFF66"/>
          </a:solidFill>
          <a:ln w="9525">
            <a:solidFill>
              <a:srgbClr val="000000"/>
            </a:solidFill>
          </a:ln>
          <a:effectLst>
            <a:outerShdw blurRad="63500" dist="37357" dir="2700000"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36000" tIns="36000" rIns="36000" bIns="36000" rtlCol="0" anchor="ctr" anchorCtr="0">
            <a:noAutofit/>
          </a:bodyPr>
          <a:lstStyle/>
          <a:p>
            <a:pPr algn="ctr">
              <a:lnSpc>
                <a:spcPct val="90000"/>
              </a:lnSpc>
            </a:pPr>
            <a:r>
              <a:rPr lang="de-DE" sz="1400" b="1" dirty="0">
                <a:solidFill>
                  <a:srgbClr val="000000"/>
                </a:solidFill>
                <a:latin typeface="VWAG TheSans" panose="020B0502050302020203" pitchFamily="34" charset="0"/>
              </a:rPr>
              <a:t>AI </a:t>
            </a:r>
            <a:r>
              <a:rPr lang="de-DE" sz="1400" b="1" dirty="0" err="1">
                <a:solidFill>
                  <a:srgbClr val="000000"/>
                </a:solidFill>
                <a:latin typeface="VWAG TheSans" panose="020B0502050302020203" pitchFamily="34" charset="0"/>
              </a:rPr>
              <a:t>Functionalities</a:t>
            </a:r>
            <a:br>
              <a:rPr lang="de-DE" sz="1400" b="1" dirty="0">
                <a:solidFill>
                  <a:srgbClr val="000000"/>
                </a:solidFill>
                <a:latin typeface="VWAG TheSans" panose="020B0502050302020203" pitchFamily="34" charset="0"/>
              </a:rPr>
            </a:br>
            <a:r>
              <a:rPr lang="de-DE" sz="1400" b="1" dirty="0">
                <a:solidFill>
                  <a:srgbClr val="000000"/>
                </a:solidFill>
                <a:latin typeface="VWAG TheSans" panose="020B0502050302020203" pitchFamily="34" charset="0"/>
              </a:rPr>
              <a:t>(Games, Chatbot, </a:t>
            </a:r>
            <a:r>
              <a:rPr lang="de-DE" sz="1400" b="1" dirty="0" err="1">
                <a:solidFill>
                  <a:srgbClr val="000000"/>
                </a:solidFill>
                <a:latin typeface="VWAG TheSans" panose="020B0502050302020203" pitchFamily="34" charset="0"/>
              </a:rPr>
              <a:t>Creating</a:t>
            </a:r>
            <a:r>
              <a:rPr lang="de-DE" sz="1400" b="1" dirty="0">
                <a:solidFill>
                  <a:srgbClr val="000000"/>
                </a:solidFill>
                <a:latin typeface="VWAG TheSans" panose="020B0502050302020203" pitchFamily="34" charset="0"/>
              </a:rPr>
              <a:t> Memories, etc.)</a:t>
            </a:r>
          </a:p>
        </p:txBody>
      </p:sp>
      <p:cxnSp>
        <p:nvCxnSpPr>
          <p:cNvPr id="22" name="Gerader Verbinder 21">
            <a:extLst>
              <a:ext uri="{FF2B5EF4-FFF2-40B4-BE49-F238E27FC236}">
                <a16:creationId xmlns:a16="http://schemas.microsoft.com/office/drawing/2014/main" id="{6B6697D4-34B5-AFEC-597C-4B82F656318D}"/>
              </a:ext>
            </a:extLst>
          </p:cNvPr>
          <p:cNvCxnSpPr/>
          <p:nvPr/>
        </p:nvCxnSpPr>
        <p:spPr>
          <a:xfrm>
            <a:off x="6191250" y="7437716"/>
            <a:ext cx="80391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584BC8EA-3FF8-0A8A-A4AB-0CF8AF136E29}"/>
              </a:ext>
            </a:extLst>
          </p:cNvPr>
          <p:cNvSpPr txBox="1"/>
          <p:nvPr/>
        </p:nvSpPr>
        <p:spPr>
          <a:xfrm>
            <a:off x="5619750" y="1546093"/>
            <a:ext cx="1003221" cy="369332"/>
          </a:xfrm>
          <a:prstGeom prst="rect">
            <a:avLst/>
          </a:prstGeom>
          <a:noFill/>
        </p:spPr>
        <p:txBody>
          <a:bodyPr wrap="square" rtlCol="0">
            <a:spAutoFit/>
          </a:bodyPr>
          <a:lstStyle/>
          <a:p>
            <a:pPr algn="ctr"/>
            <a:r>
              <a:rPr lang="de-DE" b="1" dirty="0">
                <a:solidFill>
                  <a:schemeClr val="bg1"/>
                </a:solidFill>
              </a:rPr>
              <a:t>MVP</a:t>
            </a:r>
          </a:p>
        </p:txBody>
      </p:sp>
      <p:sp>
        <p:nvSpPr>
          <p:cNvPr id="24" name="Textfeld 23">
            <a:extLst>
              <a:ext uri="{FF2B5EF4-FFF2-40B4-BE49-F238E27FC236}">
                <a16:creationId xmlns:a16="http://schemas.microsoft.com/office/drawing/2014/main" id="{FB556DAE-DEF9-7173-B027-1D6A2C538A4C}"/>
              </a:ext>
            </a:extLst>
          </p:cNvPr>
          <p:cNvSpPr txBox="1"/>
          <p:nvPr/>
        </p:nvSpPr>
        <p:spPr>
          <a:xfrm>
            <a:off x="5564624" y="7012782"/>
            <a:ext cx="2455426" cy="369332"/>
          </a:xfrm>
          <a:prstGeom prst="rect">
            <a:avLst/>
          </a:prstGeom>
          <a:noFill/>
        </p:spPr>
        <p:txBody>
          <a:bodyPr wrap="square" rtlCol="0">
            <a:spAutoFit/>
          </a:bodyPr>
          <a:lstStyle/>
          <a:p>
            <a:pPr algn="ctr"/>
            <a:r>
              <a:rPr lang="de-DE" b="1" dirty="0">
                <a:solidFill>
                  <a:schemeClr val="bg1"/>
                </a:solidFill>
              </a:rPr>
              <a:t>Zusätzliche Services</a:t>
            </a:r>
          </a:p>
        </p:txBody>
      </p:sp>
      <p:sp>
        <p:nvSpPr>
          <p:cNvPr id="25" name="Rechteck: obere Ecken, eine abgerundet, eine abgeschnitten 24">
            <a:extLst>
              <a:ext uri="{FF2B5EF4-FFF2-40B4-BE49-F238E27FC236}">
                <a16:creationId xmlns:a16="http://schemas.microsoft.com/office/drawing/2014/main" id="{210B4B83-6A75-CB88-A8C2-3FB0333EFD64}"/>
              </a:ext>
            </a:extLst>
          </p:cNvPr>
          <p:cNvSpPr/>
          <p:nvPr/>
        </p:nvSpPr>
        <p:spPr>
          <a:xfrm>
            <a:off x="5988725" y="2566871"/>
            <a:ext cx="1060728" cy="329205"/>
          </a:xfrm>
          <a:prstGeom prst="snip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t>AI </a:t>
            </a:r>
            <a:r>
              <a:rPr lang="de-DE" sz="1400" b="1" dirty="0" err="1"/>
              <a:t>featured</a:t>
            </a:r>
            <a:endParaRPr lang="de-DE" sz="1400" b="1" dirty="0"/>
          </a:p>
        </p:txBody>
      </p:sp>
      <p:sp>
        <p:nvSpPr>
          <p:cNvPr id="26" name="Rechteck: obere Ecken, eine abgerundet, eine abgeschnitten 25">
            <a:extLst>
              <a:ext uri="{FF2B5EF4-FFF2-40B4-BE49-F238E27FC236}">
                <a16:creationId xmlns:a16="http://schemas.microsoft.com/office/drawing/2014/main" id="{58E68C59-BD27-BBA3-2D30-214F9F97FAD0}"/>
              </a:ext>
            </a:extLst>
          </p:cNvPr>
          <p:cNvSpPr/>
          <p:nvPr/>
        </p:nvSpPr>
        <p:spPr>
          <a:xfrm>
            <a:off x="5940503" y="5614108"/>
            <a:ext cx="1060728" cy="329205"/>
          </a:xfrm>
          <a:prstGeom prst="snip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t>AI </a:t>
            </a:r>
            <a:r>
              <a:rPr lang="de-DE" sz="1400" b="1" dirty="0" err="1"/>
              <a:t>featured</a:t>
            </a:r>
            <a:endParaRPr lang="de-DE" sz="1400" b="1" dirty="0"/>
          </a:p>
        </p:txBody>
      </p:sp>
      <p:sp>
        <p:nvSpPr>
          <p:cNvPr id="27" name="Rechteck: obere Ecken, eine abgerundet, eine abgeschnitten 26">
            <a:extLst>
              <a:ext uri="{FF2B5EF4-FFF2-40B4-BE49-F238E27FC236}">
                <a16:creationId xmlns:a16="http://schemas.microsoft.com/office/drawing/2014/main" id="{0CA43761-A9E0-F67B-59E9-7AEF06E294BA}"/>
              </a:ext>
            </a:extLst>
          </p:cNvPr>
          <p:cNvSpPr/>
          <p:nvPr/>
        </p:nvSpPr>
        <p:spPr>
          <a:xfrm>
            <a:off x="5590996" y="7664228"/>
            <a:ext cx="1060728" cy="329205"/>
          </a:xfrm>
          <a:prstGeom prst="snip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t>AI </a:t>
            </a:r>
            <a:r>
              <a:rPr lang="de-DE" sz="1400" b="1" dirty="0" err="1"/>
              <a:t>featured</a:t>
            </a:r>
            <a:endParaRPr lang="de-DE" sz="1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68279"/>
            <a:ext cx="11715710" cy="708779"/>
          </a:xfrm>
          <a:prstGeom prst="rect">
            <a:avLst/>
          </a:prstGeom>
          <a:noFill/>
          <a:ln/>
        </p:spPr>
        <p:txBody>
          <a:bodyPr wrap="none" lIns="0" tIns="0" rIns="0" bIns="0" rtlCol="0" anchor="t"/>
          <a:lstStyle/>
          <a:p>
            <a:pPr marL="0" indent="0">
              <a:lnSpc>
                <a:spcPts val="5550"/>
              </a:lnSpc>
              <a:buNone/>
            </a:pPr>
            <a:r>
              <a:rPr lang="en-US" sz="3600" dirty="0">
                <a:solidFill>
                  <a:srgbClr val="F2E782"/>
                </a:solidFill>
                <a:ea typeface="Prata" pitchFamily="34" charset="-122"/>
                <a:cs typeface="Prata" pitchFamily="34" charset="-120"/>
              </a:rPr>
              <a:t>Comprehensive overview of how users interact with the app:</a:t>
            </a:r>
            <a:endParaRPr lang="en-US" sz="3600" dirty="0"/>
          </a:p>
        </p:txBody>
      </p:sp>
      <p:sp>
        <p:nvSpPr>
          <p:cNvPr id="3" name="Text 1"/>
          <p:cNvSpPr/>
          <p:nvPr/>
        </p:nvSpPr>
        <p:spPr>
          <a:xfrm>
            <a:off x="793790" y="2479715"/>
            <a:ext cx="6038810"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ea typeface="Prata" pitchFamily="34" charset="-122"/>
                <a:cs typeface="Prata" pitchFamily="34" charset="-120"/>
              </a:rPr>
              <a:t>Here's a summary of the key steps:</a:t>
            </a:r>
          </a:p>
        </p:txBody>
      </p:sp>
      <p:sp>
        <p:nvSpPr>
          <p:cNvPr id="4" name="Text 2"/>
          <p:cNvSpPr/>
          <p:nvPr/>
        </p:nvSpPr>
        <p:spPr>
          <a:xfrm>
            <a:off x="780216" y="3060858"/>
            <a:ext cx="13456483" cy="3230443"/>
          </a:xfrm>
          <a:prstGeom prst="rect">
            <a:avLst/>
          </a:prstGeom>
          <a:noFill/>
          <a:ln/>
        </p:spPr>
        <p:txBody>
          <a:bodyPr wrap="square" lIns="0" tIns="0" rIns="0" bIns="0" rtlCol="0" anchor="t"/>
          <a:lstStyle/>
          <a:p>
            <a:pPr algn="l">
              <a:lnSpc>
                <a:spcPct val="150000"/>
              </a:lnSpc>
            </a:pPr>
            <a:r>
              <a:rPr lang="en-US" sz="2000" b="0" i="0" dirty="0">
                <a:solidFill>
                  <a:schemeClr val="bg1"/>
                </a:solidFill>
                <a:effectLst/>
                <a:cs typeface="Arial" panose="020B0604020202020204" pitchFamily="34" charset="0"/>
              </a:rPr>
              <a:t>Here's a summary of the key steps:</a:t>
            </a:r>
          </a:p>
          <a:p>
            <a:pPr algn="l">
              <a:lnSpc>
                <a:spcPct val="150000"/>
              </a:lnSpc>
              <a:buFont typeface="+mj-lt"/>
              <a:buAutoNum type="arabicPeriod"/>
            </a:pPr>
            <a:r>
              <a:rPr lang="en-US" sz="2000" b="1" i="0" dirty="0">
                <a:solidFill>
                  <a:schemeClr val="bg1"/>
                </a:solidFill>
                <a:effectLst/>
                <a:cs typeface="Arial" panose="020B0604020202020204" pitchFamily="34" charset="0"/>
              </a:rPr>
              <a:t>Awareness</a:t>
            </a:r>
            <a:r>
              <a:rPr lang="en-US" sz="2000" b="0" i="0" dirty="0">
                <a:solidFill>
                  <a:schemeClr val="bg1"/>
                </a:solidFill>
                <a:effectLst/>
                <a:cs typeface="Arial" panose="020B0604020202020204" pitchFamily="34" charset="0"/>
              </a:rPr>
              <a:t>: Users discover the app via recommendations, ads, or app stores.</a:t>
            </a:r>
          </a:p>
          <a:p>
            <a:pPr algn="l">
              <a:lnSpc>
                <a:spcPct val="150000"/>
              </a:lnSpc>
              <a:buFont typeface="+mj-lt"/>
              <a:buAutoNum type="arabicPeriod"/>
            </a:pPr>
            <a:r>
              <a:rPr lang="en-US" sz="2000" b="1" i="0" dirty="0">
                <a:solidFill>
                  <a:schemeClr val="bg1"/>
                </a:solidFill>
                <a:effectLst/>
                <a:cs typeface="Arial" panose="020B0604020202020204" pitchFamily="34" charset="0"/>
              </a:rPr>
              <a:t>Download</a:t>
            </a:r>
            <a:r>
              <a:rPr lang="en-US" sz="2000" b="0" i="0" dirty="0">
                <a:solidFill>
                  <a:schemeClr val="bg1"/>
                </a:solidFill>
                <a:effectLst/>
                <a:cs typeface="Arial" panose="020B0604020202020204" pitchFamily="34" charset="0"/>
              </a:rPr>
              <a:t>: Users download the app or visit the website.</a:t>
            </a:r>
          </a:p>
          <a:p>
            <a:pPr algn="l">
              <a:lnSpc>
                <a:spcPct val="150000"/>
              </a:lnSpc>
              <a:buFont typeface="+mj-lt"/>
              <a:buAutoNum type="arabicPeriod"/>
            </a:pPr>
            <a:r>
              <a:rPr lang="en-US" sz="2000" b="1" i="0" dirty="0">
                <a:solidFill>
                  <a:schemeClr val="bg1"/>
                </a:solidFill>
                <a:effectLst/>
                <a:cs typeface="Arial" panose="020B0604020202020204" pitchFamily="34" charset="0"/>
              </a:rPr>
              <a:t>Account Creation</a:t>
            </a:r>
            <a:r>
              <a:rPr lang="en-US" sz="2000" b="0" i="0" dirty="0">
                <a:solidFill>
                  <a:schemeClr val="bg1"/>
                </a:solidFill>
                <a:effectLst/>
                <a:cs typeface="Arial" panose="020B0604020202020204" pitchFamily="34" charset="0"/>
              </a:rPr>
              <a:t>: Users register and set up their profiles, including event details and budget.</a:t>
            </a:r>
          </a:p>
          <a:p>
            <a:pPr algn="l">
              <a:lnSpc>
                <a:spcPct val="150000"/>
              </a:lnSpc>
              <a:buFont typeface="+mj-lt"/>
              <a:buAutoNum type="arabicPeriod"/>
            </a:pPr>
            <a:r>
              <a:rPr lang="en-US" sz="2000" b="1" i="0" dirty="0">
                <a:solidFill>
                  <a:schemeClr val="bg1"/>
                </a:solidFill>
                <a:effectLst/>
                <a:cs typeface="Arial" panose="020B0604020202020204" pitchFamily="34" charset="0"/>
              </a:rPr>
              <a:t>Planning</a:t>
            </a:r>
            <a:r>
              <a:rPr lang="en-US" sz="2000" b="0" i="0" dirty="0">
                <a:solidFill>
                  <a:schemeClr val="bg1"/>
                </a:solidFill>
                <a:effectLst/>
                <a:cs typeface="Arial" panose="020B0604020202020204" pitchFamily="34" charset="0"/>
              </a:rPr>
              <a:t>: Users select packages, manage guests, and finalize activities through voting systems.</a:t>
            </a:r>
          </a:p>
          <a:p>
            <a:pPr algn="l">
              <a:lnSpc>
                <a:spcPct val="150000"/>
              </a:lnSpc>
              <a:buFont typeface="+mj-lt"/>
              <a:buAutoNum type="arabicPeriod"/>
            </a:pPr>
            <a:r>
              <a:rPr lang="en-US" sz="2000" b="1" i="0" dirty="0">
                <a:solidFill>
                  <a:schemeClr val="bg1"/>
                </a:solidFill>
                <a:effectLst/>
                <a:cs typeface="Arial" panose="020B0604020202020204" pitchFamily="34" charset="0"/>
              </a:rPr>
              <a:t>Booking</a:t>
            </a:r>
            <a:r>
              <a:rPr lang="en-US" sz="2000" b="0" i="0" dirty="0">
                <a:solidFill>
                  <a:schemeClr val="bg1"/>
                </a:solidFill>
                <a:effectLst/>
                <a:cs typeface="Arial" panose="020B0604020202020204" pitchFamily="34" charset="0"/>
              </a:rPr>
              <a:t>: Users confirm and pay for selected services, with options for cost sharing.</a:t>
            </a:r>
          </a:p>
          <a:p>
            <a:pPr algn="l">
              <a:lnSpc>
                <a:spcPct val="150000"/>
              </a:lnSpc>
              <a:buFont typeface="+mj-lt"/>
              <a:buAutoNum type="arabicPeriod"/>
            </a:pPr>
            <a:r>
              <a:rPr lang="en-US" sz="2000" b="1" i="0" dirty="0">
                <a:solidFill>
                  <a:schemeClr val="bg1"/>
                </a:solidFill>
                <a:effectLst/>
                <a:cs typeface="Arial" panose="020B0604020202020204" pitchFamily="34" charset="0"/>
              </a:rPr>
              <a:t>Execution</a:t>
            </a:r>
            <a:r>
              <a:rPr lang="en-US" sz="2000" b="0" i="0" dirty="0">
                <a:solidFill>
                  <a:schemeClr val="bg1"/>
                </a:solidFill>
                <a:effectLst/>
                <a:cs typeface="Arial" panose="020B0604020202020204" pitchFamily="34" charset="0"/>
              </a:rPr>
              <a:t>: Real-time management during the event with features like location tracking and photo sharing.</a:t>
            </a:r>
          </a:p>
          <a:p>
            <a:pPr algn="l">
              <a:lnSpc>
                <a:spcPct val="150000"/>
              </a:lnSpc>
              <a:buFont typeface="+mj-lt"/>
              <a:buAutoNum type="arabicPeriod"/>
            </a:pPr>
            <a:r>
              <a:rPr lang="en-US" sz="2000" b="1" i="0" dirty="0">
                <a:solidFill>
                  <a:schemeClr val="bg1"/>
                </a:solidFill>
                <a:effectLst/>
                <a:cs typeface="Arial" panose="020B0604020202020204" pitchFamily="34" charset="0"/>
              </a:rPr>
              <a:t>Post-Event</a:t>
            </a:r>
            <a:r>
              <a:rPr lang="en-US" sz="2000" b="0" i="0" dirty="0">
                <a:solidFill>
                  <a:schemeClr val="bg1"/>
                </a:solidFill>
                <a:effectLst/>
                <a:cs typeface="Arial" panose="020B0604020202020204" pitchFamily="34" charset="0"/>
              </a:rPr>
              <a:t>: Users settle payments, share memories, and leave reviews.</a:t>
            </a:r>
          </a:p>
        </p:txBody>
      </p:sp>
      <p:sp>
        <p:nvSpPr>
          <p:cNvPr id="5" name="Rechteck 4">
            <a:extLst>
              <a:ext uri="{FF2B5EF4-FFF2-40B4-BE49-F238E27FC236}">
                <a16:creationId xmlns:a16="http://schemas.microsoft.com/office/drawing/2014/main" id="{DF9EEAC7-D540-88A4-BD27-C059DA78CCD9}"/>
              </a:ext>
            </a:extLst>
          </p:cNvPr>
          <p:cNvSpPr>
            <a:spLocks/>
          </p:cNvSpPr>
          <p:nvPr/>
        </p:nvSpPr>
        <p:spPr>
          <a:xfrm>
            <a:off x="0" y="0"/>
            <a:ext cx="216000" cy="8229600"/>
          </a:xfrm>
          <a:prstGeom prst="rect">
            <a:avLst/>
          </a:prstGeom>
          <a:solidFill>
            <a:srgbClr val="C80000"/>
          </a:solidFill>
          <a:ln w="9525">
            <a:solidFill>
              <a:srgbClr val="C80000"/>
            </a:solidFill>
          </a:ln>
        </p:spPr>
        <p:style>
          <a:lnRef idx="2">
            <a:schemeClr val="accent1">
              <a:shade val="15000"/>
            </a:schemeClr>
          </a:lnRef>
          <a:fillRef idx="1">
            <a:schemeClr val="accent1"/>
          </a:fillRef>
          <a:effectRef idx="0">
            <a:schemeClr val="accent1"/>
          </a:effectRef>
          <a:fontRef idx="minor">
            <a:schemeClr val="lt1"/>
          </a:fontRef>
        </p:style>
        <p:txBody>
          <a:bodyPr vert="vert270" wrap="none" lIns="0" tIns="0" rIns="0" bIns="0" rtlCol="0" anchor="ctr" anchorCtr="1">
            <a:noAutofit/>
          </a:bodyPr>
          <a:lstStyle/>
          <a:p>
            <a:pPr algn="ctr"/>
            <a:r>
              <a:rPr lang="de-DE" sz="1200" b="1" dirty="0">
                <a:solidFill>
                  <a:srgbClr val="FFFFFF"/>
                </a:solidFill>
                <a:latin typeface="VWAG TheSans" panose="020B0502050302020203" pitchFamily="34" charset="0"/>
              </a:rPr>
              <a:t>Arbeitsstand</a:t>
            </a:r>
          </a:p>
        </p:txBody>
      </p:sp>
    </p:spTree>
    <p:extLst>
      <p:ext uri="{BB962C8B-B14F-4D97-AF65-F5344CB8AC3E}">
        <p14:creationId xmlns:p14="http://schemas.microsoft.com/office/powerpoint/2010/main" val="365660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62501"/>
          <a:stretch/>
        </p:blipFill>
        <p:spPr>
          <a:xfrm>
            <a:off x="0" y="0"/>
            <a:ext cx="14630400" cy="8229600"/>
          </a:xfrm>
          <a:prstGeom prst="rect">
            <a:avLst/>
          </a:prstGeom>
        </p:spPr>
      </p:pic>
      <p:sp>
        <p:nvSpPr>
          <p:cNvPr id="3" name="Text 0"/>
          <p:cNvSpPr/>
          <p:nvPr/>
        </p:nvSpPr>
        <p:spPr>
          <a:xfrm>
            <a:off x="768429" y="681871"/>
            <a:ext cx="5206365" cy="548878"/>
          </a:xfrm>
          <a:prstGeom prst="rect">
            <a:avLst/>
          </a:prstGeom>
          <a:noFill/>
          <a:ln/>
        </p:spPr>
        <p:txBody>
          <a:bodyPr wrap="none" lIns="0" tIns="0" rIns="0" bIns="0" rtlCol="0" anchor="t"/>
          <a:lstStyle/>
          <a:p>
            <a:pPr marL="0" indent="0">
              <a:lnSpc>
                <a:spcPts val="4300"/>
              </a:lnSpc>
              <a:buNone/>
            </a:pPr>
            <a:r>
              <a:rPr lang="en-US" sz="4000" dirty="0">
                <a:solidFill>
                  <a:srgbClr val="F2E782"/>
                </a:solidFill>
                <a:ea typeface="Prata" pitchFamily="34" charset="-122"/>
                <a:cs typeface="Prata" pitchFamily="34" charset="-120"/>
              </a:rPr>
              <a:t>Back Up</a:t>
            </a:r>
            <a:endParaRPr lang="en-US" sz="4000" dirty="0"/>
          </a:p>
        </p:txBody>
      </p:sp>
    </p:spTree>
    <p:extLst>
      <p:ext uri="{BB962C8B-B14F-4D97-AF65-F5344CB8AC3E}">
        <p14:creationId xmlns:p14="http://schemas.microsoft.com/office/powerpoint/2010/main" val="420731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429" y="681871"/>
            <a:ext cx="5206365" cy="548878"/>
          </a:xfrm>
          <a:prstGeom prst="rect">
            <a:avLst/>
          </a:prstGeom>
          <a:noFill/>
          <a:ln/>
        </p:spPr>
        <p:txBody>
          <a:bodyPr wrap="none" lIns="0" tIns="0" rIns="0" bIns="0" rtlCol="0" anchor="t"/>
          <a:lstStyle/>
          <a:p>
            <a:pPr marL="0" indent="0">
              <a:lnSpc>
                <a:spcPts val="4300"/>
              </a:lnSpc>
              <a:buNone/>
            </a:pPr>
            <a:r>
              <a:rPr lang="en-US" sz="2400" dirty="0">
                <a:solidFill>
                  <a:srgbClr val="F2E782"/>
                </a:solidFill>
                <a:ea typeface="Prata" pitchFamily="34" charset="-122"/>
                <a:cs typeface="Prata" pitchFamily="34" charset="-120"/>
              </a:rPr>
              <a:t>Top-Down Market Sizing for bachelor party planning in Germany, Switzerland, and Austria (DACH region)</a:t>
            </a:r>
            <a:endParaRPr lang="en-US" sz="2400" dirty="0"/>
          </a:p>
        </p:txBody>
      </p:sp>
      <p:sp>
        <p:nvSpPr>
          <p:cNvPr id="4" name="Shape 1"/>
          <p:cNvSpPr/>
          <p:nvPr/>
        </p:nvSpPr>
        <p:spPr>
          <a:xfrm>
            <a:off x="88344" y="1477685"/>
            <a:ext cx="4680000" cy="1265039"/>
          </a:xfrm>
          <a:prstGeom prst="roundRect">
            <a:avLst>
              <a:gd name="adj" fmla="val 2603"/>
            </a:avLst>
          </a:prstGeom>
          <a:solidFill>
            <a:srgbClr val="3A3B3C"/>
          </a:solidFill>
          <a:ln/>
        </p:spPr>
        <p:txBody>
          <a:bodyPr/>
          <a:lstStyle/>
          <a:p>
            <a:endParaRPr lang="de-DE"/>
          </a:p>
        </p:txBody>
      </p:sp>
      <p:sp>
        <p:nvSpPr>
          <p:cNvPr id="5" name="Text 2"/>
          <p:cNvSpPr/>
          <p:nvPr/>
        </p:nvSpPr>
        <p:spPr>
          <a:xfrm>
            <a:off x="155496" y="1697236"/>
            <a:ext cx="4321254"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ea typeface="Prata" pitchFamily="34" charset="-122"/>
                <a:cs typeface="Prata" pitchFamily="34" charset="-120"/>
              </a:rPr>
              <a:t>1. Total Addressable Market (TAM)</a:t>
            </a:r>
            <a:endParaRPr lang="en-US" sz="2000" dirty="0"/>
          </a:p>
        </p:txBody>
      </p:sp>
      <p:sp>
        <p:nvSpPr>
          <p:cNvPr id="6" name="Text 3"/>
          <p:cNvSpPr/>
          <p:nvPr/>
        </p:nvSpPr>
        <p:spPr>
          <a:xfrm>
            <a:off x="155496" y="2171937"/>
            <a:ext cx="4612848" cy="5375791"/>
          </a:xfrm>
          <a:prstGeom prst="rect">
            <a:avLst/>
          </a:prstGeom>
          <a:noFill/>
          <a:ln/>
        </p:spPr>
        <p:txBody>
          <a:bodyPr wrap="none" lIns="0" tIns="0" rIns="0" bIns="0" rtlCol="0" anchor="t"/>
          <a:lstStyle/>
          <a:p>
            <a:r>
              <a:rPr lang="en-US" sz="1400" b="1" dirty="0">
                <a:solidFill>
                  <a:schemeClr val="bg1"/>
                </a:solidFill>
              </a:rPr>
              <a:t>Germany:</a:t>
            </a:r>
          </a:p>
          <a:p>
            <a:pPr marL="144000" lvl="1" indent="-144000">
              <a:buFont typeface="Arial" panose="020B0604020202020204" pitchFamily="34" charset="0"/>
              <a:buChar char="•"/>
            </a:pPr>
            <a:r>
              <a:rPr lang="en-US" sz="1000" dirty="0">
                <a:solidFill>
                  <a:schemeClr val="bg1"/>
                </a:solidFill>
              </a:rPr>
              <a:t>Around </a:t>
            </a:r>
            <a:r>
              <a:rPr lang="en-US" sz="1000" b="1" dirty="0">
                <a:solidFill>
                  <a:schemeClr val="bg1"/>
                </a:solidFill>
              </a:rPr>
              <a:t>400,000 weddings</a:t>
            </a:r>
            <a:r>
              <a:rPr lang="en-US" sz="1000" dirty="0">
                <a:solidFill>
                  <a:schemeClr val="bg1"/>
                </a:solidFill>
              </a:rPr>
              <a:t> take place annually in Germany.</a:t>
            </a:r>
          </a:p>
          <a:p>
            <a:pPr marL="144000" lvl="1" indent="-144000">
              <a:buFont typeface="Arial" panose="020B0604020202020204" pitchFamily="34" charset="0"/>
              <a:buChar char="•"/>
            </a:pPr>
            <a:r>
              <a:rPr lang="en-US" sz="1000" dirty="0">
                <a:solidFill>
                  <a:schemeClr val="bg1"/>
                </a:solidFill>
              </a:rPr>
              <a:t>On average, bachelor/bachelorette parties in Germany can cost between </a:t>
            </a:r>
            <a:r>
              <a:rPr lang="en-US" sz="1000" b="1" dirty="0">
                <a:solidFill>
                  <a:schemeClr val="bg1"/>
                </a:solidFill>
              </a:rPr>
              <a:t>€1,000 - €5,000</a:t>
            </a:r>
            <a:r>
              <a:rPr lang="en-US" sz="1000" dirty="0">
                <a:solidFill>
                  <a:schemeClr val="bg1"/>
                </a:solidFill>
              </a:rPr>
              <a:t>.</a:t>
            </a:r>
          </a:p>
          <a:p>
            <a:pPr marL="144000" lvl="1" indent="-144000">
              <a:buFont typeface="Arial" panose="020B0604020202020204" pitchFamily="34" charset="0"/>
              <a:buChar char="•"/>
            </a:pPr>
            <a:r>
              <a:rPr lang="en-US" sz="1000" dirty="0">
                <a:solidFill>
                  <a:schemeClr val="bg1"/>
                </a:solidFill>
              </a:rPr>
              <a:t>Assuming 66% of couples host a bachelor/bachelorette party, we can estimate</a:t>
            </a:r>
            <a:br>
              <a:rPr lang="en-US" sz="1000" dirty="0">
                <a:solidFill>
                  <a:schemeClr val="bg1"/>
                </a:solidFill>
              </a:rPr>
            </a:br>
            <a:r>
              <a:rPr lang="en-US" sz="1000" dirty="0">
                <a:solidFill>
                  <a:schemeClr val="bg1"/>
                </a:solidFill>
              </a:rPr>
              <a:t>that 400,000 parties </a:t>
            </a:r>
            <a:r>
              <a:rPr lang="en-US" sz="1000" dirty="0">
                <a:solidFill>
                  <a:schemeClr val="bg1"/>
                </a:solidFill>
                <a:sym typeface="Wingdings" panose="05000000000000000000" pitchFamily="2" charset="2"/>
              </a:rPr>
              <a:t> (</a:t>
            </a:r>
            <a:r>
              <a:rPr lang="en-US" sz="1000" dirty="0">
                <a:solidFill>
                  <a:schemeClr val="bg1"/>
                </a:solidFill>
              </a:rPr>
              <a:t>400,000 weddings x 66%) x 2 Parties =</a:t>
            </a:r>
            <a:br>
              <a:rPr lang="en-US" sz="1000" dirty="0">
                <a:solidFill>
                  <a:schemeClr val="bg1"/>
                </a:solidFill>
              </a:rPr>
            </a:br>
            <a:r>
              <a:rPr lang="en-US" sz="1000" dirty="0">
                <a:solidFill>
                  <a:schemeClr val="bg1"/>
                </a:solidFill>
              </a:rPr>
              <a:t>(one Party for the bride &amp; one party for the groom) 528,000 Parties are held annually.</a:t>
            </a:r>
          </a:p>
          <a:p>
            <a:pPr marL="144000" lvl="1" indent="-144000">
              <a:buFont typeface="Arial" panose="020B0604020202020204" pitchFamily="34" charset="0"/>
              <a:buChar char="•"/>
            </a:pPr>
            <a:r>
              <a:rPr lang="en-US" sz="1000" dirty="0">
                <a:solidFill>
                  <a:schemeClr val="bg1"/>
                </a:solidFill>
              </a:rPr>
              <a:t>TAM for Germany: </a:t>
            </a:r>
            <a:br>
              <a:rPr lang="en-US" sz="1000" dirty="0">
                <a:solidFill>
                  <a:schemeClr val="bg1"/>
                </a:solidFill>
              </a:rPr>
            </a:br>
            <a:r>
              <a:rPr lang="en-US" sz="1000" dirty="0">
                <a:solidFill>
                  <a:schemeClr val="bg1"/>
                </a:solidFill>
              </a:rPr>
              <a:t>528,000 parties × €2,100 (average spend) = </a:t>
            </a:r>
            <a:r>
              <a:rPr lang="en-US" sz="1000" b="1" dirty="0">
                <a:solidFill>
                  <a:schemeClr val="bg1"/>
                </a:solidFill>
              </a:rPr>
              <a:t>€1,109 million annually</a:t>
            </a:r>
            <a:r>
              <a:rPr lang="en-US" sz="1400" dirty="0">
                <a:solidFill>
                  <a:schemeClr val="bg1"/>
                </a:solidFill>
              </a:rPr>
              <a:t>.</a:t>
            </a:r>
          </a:p>
          <a:p>
            <a:pPr marL="0" lvl="1"/>
            <a:endParaRPr lang="en-US" sz="1400" dirty="0">
              <a:solidFill>
                <a:schemeClr val="bg1"/>
              </a:solidFill>
            </a:endParaRPr>
          </a:p>
          <a:p>
            <a:r>
              <a:rPr lang="en-US" sz="1400" b="1" dirty="0">
                <a:solidFill>
                  <a:schemeClr val="bg1"/>
                </a:solidFill>
              </a:rPr>
              <a:t>Switzerland:</a:t>
            </a:r>
          </a:p>
          <a:p>
            <a:pPr marL="144000" lvl="1" indent="-144000">
              <a:buFont typeface="Arial" panose="020B0604020202020204" pitchFamily="34" charset="0"/>
              <a:buChar char="•"/>
            </a:pPr>
            <a:r>
              <a:rPr lang="en-US" sz="1000" dirty="0">
                <a:solidFill>
                  <a:schemeClr val="bg1"/>
                </a:solidFill>
              </a:rPr>
              <a:t>Switzerland sees about 40,000 weddings annually.</a:t>
            </a:r>
          </a:p>
          <a:p>
            <a:pPr marL="144000" lvl="1" indent="-144000">
              <a:buFont typeface="Arial" panose="020B0604020202020204" pitchFamily="34" charset="0"/>
              <a:buChar char="•"/>
            </a:pPr>
            <a:r>
              <a:rPr lang="en-US" sz="1000" dirty="0">
                <a:solidFill>
                  <a:schemeClr val="bg1"/>
                </a:solidFill>
              </a:rPr>
              <a:t>Average bachelor party spend ranges from CHF 1,000 - CHF 4,000.</a:t>
            </a:r>
          </a:p>
          <a:p>
            <a:pPr marL="144000" lvl="1" indent="-144000">
              <a:buFont typeface="Arial" panose="020B0604020202020204" pitchFamily="34" charset="0"/>
              <a:buChar char="•"/>
            </a:pPr>
            <a:r>
              <a:rPr lang="en-US" sz="1000" dirty="0">
                <a:solidFill>
                  <a:schemeClr val="bg1"/>
                </a:solidFill>
              </a:rPr>
              <a:t>Estimating that 66% host such parties, about 40,000 parties occur annually.</a:t>
            </a:r>
          </a:p>
          <a:p>
            <a:pPr marL="144000" lvl="1" indent="-144000">
              <a:buFont typeface="Arial" panose="020B0604020202020204" pitchFamily="34" charset="0"/>
              <a:buChar char="•"/>
            </a:pPr>
            <a:r>
              <a:rPr lang="en-US" sz="1000" dirty="0">
                <a:solidFill>
                  <a:schemeClr val="bg1"/>
                </a:solidFill>
              </a:rPr>
              <a:t>TAM for Switzerland:</a:t>
            </a:r>
            <a:br>
              <a:rPr lang="en-US" sz="1000" dirty="0">
                <a:solidFill>
                  <a:schemeClr val="bg1"/>
                </a:solidFill>
              </a:rPr>
            </a:br>
            <a:r>
              <a:rPr lang="en-US" sz="1000" dirty="0">
                <a:solidFill>
                  <a:schemeClr val="bg1"/>
                </a:solidFill>
              </a:rPr>
              <a:t>52,800 parties × CHF 2,500 (average spend) = </a:t>
            </a:r>
            <a:r>
              <a:rPr lang="en-US" sz="1000" b="1" dirty="0">
                <a:solidFill>
                  <a:schemeClr val="bg1"/>
                </a:solidFill>
              </a:rPr>
              <a:t>CHF 132 million annually.</a:t>
            </a:r>
          </a:p>
          <a:p>
            <a:pPr marL="144000" lvl="1" indent="-144000">
              <a:buFont typeface="Arial" panose="020B0604020202020204" pitchFamily="34" charset="0"/>
              <a:buChar char="•"/>
            </a:pPr>
            <a:endParaRPr lang="en-US" sz="1000" dirty="0">
              <a:solidFill>
                <a:schemeClr val="bg1"/>
              </a:solidFill>
            </a:endParaRPr>
          </a:p>
          <a:p>
            <a:r>
              <a:rPr lang="en-US" sz="1400" b="1" dirty="0">
                <a:solidFill>
                  <a:schemeClr val="bg1"/>
                </a:solidFill>
              </a:rPr>
              <a:t>Austria:</a:t>
            </a:r>
            <a:endParaRPr lang="en-US" sz="1400" dirty="0">
              <a:solidFill>
                <a:schemeClr val="bg1"/>
              </a:solidFill>
            </a:endParaRPr>
          </a:p>
          <a:p>
            <a:pPr marL="144000" lvl="1" indent="-144000">
              <a:buFont typeface="Arial" panose="020B0604020202020204" pitchFamily="34" charset="0"/>
              <a:buChar char="•"/>
            </a:pPr>
            <a:r>
              <a:rPr lang="en-US" sz="1000" dirty="0">
                <a:solidFill>
                  <a:schemeClr val="bg1"/>
                </a:solidFill>
              </a:rPr>
              <a:t>Austria has around 45,000 weddings annually.</a:t>
            </a:r>
          </a:p>
          <a:p>
            <a:pPr marL="144000" lvl="1" indent="-144000">
              <a:buFont typeface="Arial" panose="020B0604020202020204" pitchFamily="34" charset="0"/>
              <a:buChar char="•"/>
            </a:pPr>
            <a:r>
              <a:rPr lang="en-US" sz="1000" dirty="0">
                <a:solidFill>
                  <a:schemeClr val="bg1"/>
                </a:solidFill>
              </a:rPr>
              <a:t>Average bachelor party spend ranges from €500 - €3,000.</a:t>
            </a:r>
          </a:p>
          <a:p>
            <a:pPr marL="144000" lvl="1" indent="-144000">
              <a:buFont typeface="Arial" panose="020B0604020202020204" pitchFamily="34" charset="0"/>
              <a:buChar char="•"/>
            </a:pPr>
            <a:r>
              <a:rPr lang="en-US" sz="1000" dirty="0">
                <a:solidFill>
                  <a:schemeClr val="bg1"/>
                </a:solidFill>
              </a:rPr>
              <a:t>With 66% hosting these events, about 45,000 parties occur annually.</a:t>
            </a:r>
          </a:p>
          <a:p>
            <a:pPr marL="144000" lvl="1" indent="-144000">
              <a:buFont typeface="Arial" panose="020B0604020202020204" pitchFamily="34" charset="0"/>
              <a:buChar char="•"/>
            </a:pPr>
            <a:r>
              <a:rPr lang="en-US" sz="1000" dirty="0">
                <a:solidFill>
                  <a:schemeClr val="bg1"/>
                </a:solidFill>
              </a:rPr>
              <a:t>TAM for Austria:</a:t>
            </a:r>
            <a:br>
              <a:rPr lang="en-US" sz="1000" dirty="0">
                <a:solidFill>
                  <a:schemeClr val="bg1"/>
                </a:solidFill>
              </a:rPr>
            </a:br>
            <a:r>
              <a:rPr lang="en-US" sz="1000" dirty="0">
                <a:solidFill>
                  <a:schemeClr val="bg1"/>
                </a:solidFill>
              </a:rPr>
              <a:t>59,400 parties × €2,000 (average spend) = </a:t>
            </a:r>
            <a:r>
              <a:rPr lang="en-US" sz="1000" b="1" dirty="0">
                <a:solidFill>
                  <a:schemeClr val="bg1"/>
                </a:solidFill>
              </a:rPr>
              <a:t>€89 million annually</a:t>
            </a:r>
          </a:p>
          <a:p>
            <a:pPr lvl="1"/>
            <a:endParaRPr lang="en-US" sz="1400" dirty="0">
              <a:solidFill>
                <a:schemeClr val="bg1"/>
              </a:solidFill>
            </a:endParaRPr>
          </a:p>
          <a:p>
            <a:pPr lvl="1"/>
            <a:endParaRPr lang="en-US" sz="1400" dirty="0">
              <a:solidFill>
                <a:schemeClr val="bg1"/>
              </a:solidFill>
            </a:endParaRPr>
          </a:p>
          <a:p>
            <a:r>
              <a:rPr lang="en-US" sz="2000" b="1" dirty="0">
                <a:solidFill>
                  <a:schemeClr val="bg1"/>
                </a:solidFill>
              </a:rPr>
              <a:t>Total TAM for DACH region:</a:t>
            </a:r>
          </a:p>
          <a:p>
            <a:pPr marL="144000" lvl="1" indent="-144000">
              <a:buFont typeface="Arial" panose="020B0604020202020204" pitchFamily="34" charset="0"/>
              <a:buChar char="•"/>
            </a:pPr>
            <a:r>
              <a:rPr lang="en-US" sz="1600" dirty="0">
                <a:solidFill>
                  <a:schemeClr val="bg1"/>
                </a:solidFill>
              </a:rPr>
              <a:t>Germany: €1,109 million</a:t>
            </a:r>
          </a:p>
          <a:p>
            <a:pPr marL="144000" lvl="1" indent="-144000">
              <a:buFont typeface="Arial" panose="020B0604020202020204" pitchFamily="34" charset="0"/>
              <a:buChar char="•"/>
            </a:pPr>
            <a:r>
              <a:rPr lang="en-US" sz="1600" dirty="0">
                <a:solidFill>
                  <a:schemeClr val="bg1"/>
                </a:solidFill>
              </a:rPr>
              <a:t>Switzerland: CHF 132 million (~€140 million)</a:t>
            </a:r>
          </a:p>
          <a:p>
            <a:pPr marL="144000" lvl="1" indent="-144000">
              <a:buFont typeface="Arial" panose="020B0604020202020204" pitchFamily="34" charset="0"/>
              <a:buChar char="•"/>
            </a:pPr>
            <a:r>
              <a:rPr lang="en-US" sz="1600" dirty="0">
                <a:solidFill>
                  <a:schemeClr val="bg1"/>
                </a:solidFill>
              </a:rPr>
              <a:t>Austria: €89 million</a:t>
            </a:r>
          </a:p>
          <a:p>
            <a:pPr marL="0" lvl="1"/>
            <a:endParaRPr lang="en-US" sz="1600" dirty="0">
              <a:solidFill>
                <a:schemeClr val="bg1"/>
              </a:solidFill>
            </a:endParaRPr>
          </a:p>
          <a:p>
            <a:pPr marL="0" lvl="1"/>
            <a:r>
              <a:rPr lang="en-US" sz="2000" b="1" dirty="0">
                <a:solidFill>
                  <a:schemeClr val="bg1"/>
                </a:solidFill>
                <a:sym typeface="Wingdings" panose="05000000000000000000" pitchFamily="2" charset="2"/>
              </a:rPr>
              <a:t> </a:t>
            </a:r>
            <a:r>
              <a:rPr lang="en-US" sz="2000" b="1" dirty="0">
                <a:solidFill>
                  <a:schemeClr val="bg1"/>
                </a:solidFill>
              </a:rPr>
              <a:t>Total TAM = €1,338 million annually</a:t>
            </a:r>
            <a:endParaRPr lang="en-US" b="1" dirty="0">
              <a:solidFill>
                <a:schemeClr val="bg1"/>
              </a:solidFill>
            </a:endParaRPr>
          </a:p>
        </p:txBody>
      </p:sp>
      <p:sp>
        <p:nvSpPr>
          <p:cNvPr id="17" name="Shape 1">
            <a:extLst>
              <a:ext uri="{FF2B5EF4-FFF2-40B4-BE49-F238E27FC236}">
                <a16:creationId xmlns:a16="http://schemas.microsoft.com/office/drawing/2014/main" id="{73C71643-CF06-75DD-F4A4-A67ED73A8ECA}"/>
              </a:ext>
            </a:extLst>
          </p:cNvPr>
          <p:cNvSpPr/>
          <p:nvPr/>
        </p:nvSpPr>
        <p:spPr>
          <a:xfrm>
            <a:off x="4955668" y="1477685"/>
            <a:ext cx="4680000" cy="1265039"/>
          </a:xfrm>
          <a:prstGeom prst="roundRect">
            <a:avLst>
              <a:gd name="adj" fmla="val 2603"/>
            </a:avLst>
          </a:prstGeom>
          <a:solidFill>
            <a:srgbClr val="3A3B3C"/>
          </a:solidFill>
          <a:ln/>
        </p:spPr>
        <p:txBody>
          <a:bodyPr/>
          <a:lstStyle/>
          <a:p>
            <a:endParaRPr lang="de-DE"/>
          </a:p>
        </p:txBody>
      </p:sp>
      <p:sp>
        <p:nvSpPr>
          <p:cNvPr id="18" name="Shape 1">
            <a:extLst>
              <a:ext uri="{FF2B5EF4-FFF2-40B4-BE49-F238E27FC236}">
                <a16:creationId xmlns:a16="http://schemas.microsoft.com/office/drawing/2014/main" id="{392EE398-97C5-444D-6C3C-D8CBCEF80FCE}"/>
              </a:ext>
            </a:extLst>
          </p:cNvPr>
          <p:cNvSpPr/>
          <p:nvPr/>
        </p:nvSpPr>
        <p:spPr>
          <a:xfrm>
            <a:off x="9822991" y="1477685"/>
            <a:ext cx="4680000" cy="1265039"/>
          </a:xfrm>
          <a:prstGeom prst="roundRect">
            <a:avLst>
              <a:gd name="adj" fmla="val 2603"/>
            </a:avLst>
          </a:prstGeom>
          <a:solidFill>
            <a:srgbClr val="3A3B3C"/>
          </a:solidFill>
          <a:ln/>
        </p:spPr>
        <p:txBody>
          <a:bodyPr/>
          <a:lstStyle/>
          <a:p>
            <a:endParaRPr lang="de-DE"/>
          </a:p>
        </p:txBody>
      </p:sp>
      <p:sp>
        <p:nvSpPr>
          <p:cNvPr id="19" name="Text 2">
            <a:extLst>
              <a:ext uri="{FF2B5EF4-FFF2-40B4-BE49-F238E27FC236}">
                <a16:creationId xmlns:a16="http://schemas.microsoft.com/office/drawing/2014/main" id="{30DEBF9B-6DA4-A391-F21D-012D0C5D97B8}"/>
              </a:ext>
            </a:extLst>
          </p:cNvPr>
          <p:cNvSpPr/>
          <p:nvPr/>
        </p:nvSpPr>
        <p:spPr>
          <a:xfrm>
            <a:off x="5008776" y="1697236"/>
            <a:ext cx="2744510"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rPr>
              <a:t>2. Serviceable Addressable Market (SAM):</a:t>
            </a:r>
          </a:p>
        </p:txBody>
      </p:sp>
      <p:sp>
        <p:nvSpPr>
          <p:cNvPr id="20" name="Text 3">
            <a:extLst>
              <a:ext uri="{FF2B5EF4-FFF2-40B4-BE49-F238E27FC236}">
                <a16:creationId xmlns:a16="http://schemas.microsoft.com/office/drawing/2014/main" id="{5065B0A4-410E-FCEC-15FE-27ED07211080}"/>
              </a:ext>
            </a:extLst>
          </p:cNvPr>
          <p:cNvSpPr/>
          <p:nvPr/>
        </p:nvSpPr>
        <p:spPr>
          <a:xfrm>
            <a:off x="5008776" y="2171937"/>
            <a:ext cx="4612848" cy="5375791"/>
          </a:xfrm>
          <a:prstGeom prst="rect">
            <a:avLst/>
          </a:prstGeom>
          <a:noFill/>
          <a:ln/>
        </p:spPr>
        <p:txBody>
          <a:bodyPr wrap="none" lIns="0" tIns="0" rIns="0" bIns="0" rtlCol="0" anchor="t"/>
          <a:lstStyle/>
          <a:p>
            <a:r>
              <a:rPr lang="de-DE" sz="1400" b="1" dirty="0">
                <a:solidFill>
                  <a:schemeClr val="bg1"/>
                </a:solidFill>
              </a:rPr>
              <a:t>Germany</a:t>
            </a:r>
            <a:r>
              <a:rPr lang="de-DE" sz="1400" dirty="0">
                <a:solidFill>
                  <a:schemeClr val="bg1"/>
                </a:solidFill>
              </a:rPr>
              <a:t>:</a:t>
            </a:r>
          </a:p>
          <a:p>
            <a:r>
              <a:rPr lang="de-DE" sz="1000" dirty="0">
                <a:solidFill>
                  <a:schemeClr val="bg1"/>
                </a:solidFill>
              </a:rPr>
              <a:t>Given a </a:t>
            </a:r>
            <a:r>
              <a:rPr lang="de-DE" sz="1000" dirty="0" err="1">
                <a:solidFill>
                  <a:schemeClr val="bg1"/>
                </a:solidFill>
              </a:rPr>
              <a:t>competitive</a:t>
            </a:r>
            <a:r>
              <a:rPr lang="de-DE" sz="1000" dirty="0">
                <a:solidFill>
                  <a:schemeClr val="bg1"/>
                </a:solidFill>
              </a:rPr>
              <a:t> </a:t>
            </a:r>
            <a:r>
              <a:rPr lang="de-DE" sz="1000" dirty="0" err="1">
                <a:solidFill>
                  <a:schemeClr val="bg1"/>
                </a:solidFill>
              </a:rPr>
              <a:t>event</a:t>
            </a:r>
            <a:r>
              <a:rPr lang="de-DE" sz="1000" dirty="0">
                <a:solidFill>
                  <a:schemeClr val="bg1"/>
                </a:solidFill>
              </a:rPr>
              <a:t> </a:t>
            </a:r>
            <a:r>
              <a:rPr lang="de-DE" sz="1000" dirty="0" err="1">
                <a:solidFill>
                  <a:schemeClr val="bg1"/>
                </a:solidFill>
              </a:rPr>
              <a:t>planning</a:t>
            </a:r>
            <a:r>
              <a:rPr lang="de-DE" sz="1000" dirty="0">
                <a:solidFill>
                  <a:schemeClr val="bg1"/>
                </a:solidFill>
              </a:rPr>
              <a:t> </a:t>
            </a:r>
            <a:r>
              <a:rPr lang="de-DE" sz="1000" dirty="0" err="1">
                <a:solidFill>
                  <a:schemeClr val="bg1"/>
                </a:solidFill>
              </a:rPr>
              <a:t>market</a:t>
            </a:r>
            <a:r>
              <a:rPr lang="de-DE" sz="1000" dirty="0">
                <a:solidFill>
                  <a:schemeClr val="bg1"/>
                </a:solidFill>
              </a:rPr>
              <a:t>, </a:t>
            </a:r>
            <a:r>
              <a:rPr lang="de-DE" sz="1000" dirty="0" err="1">
                <a:solidFill>
                  <a:schemeClr val="bg1"/>
                </a:solidFill>
              </a:rPr>
              <a:t>with</a:t>
            </a:r>
            <a:r>
              <a:rPr lang="de-DE" sz="1000" dirty="0">
                <a:solidFill>
                  <a:schemeClr val="bg1"/>
                </a:solidFill>
              </a:rPr>
              <a:t> </a:t>
            </a:r>
            <a:r>
              <a:rPr lang="de-DE" sz="1000" dirty="0" err="1">
                <a:solidFill>
                  <a:schemeClr val="bg1"/>
                </a:solidFill>
              </a:rPr>
              <a:t>existing</a:t>
            </a:r>
            <a:r>
              <a:rPr lang="de-DE" sz="1000" dirty="0">
                <a:solidFill>
                  <a:schemeClr val="bg1"/>
                </a:solidFill>
              </a:rPr>
              <a:t> </a:t>
            </a:r>
            <a:r>
              <a:rPr lang="de-DE" sz="1000" dirty="0" err="1">
                <a:solidFill>
                  <a:schemeClr val="bg1"/>
                </a:solidFill>
              </a:rPr>
              <a:t>tools</a:t>
            </a:r>
            <a:r>
              <a:rPr lang="de-DE" sz="1000" dirty="0">
                <a:solidFill>
                  <a:schemeClr val="bg1"/>
                </a:solidFill>
              </a:rPr>
              <a:t>, a 50% </a:t>
            </a:r>
            <a:r>
              <a:rPr lang="de-DE" sz="1000" dirty="0" err="1">
                <a:solidFill>
                  <a:schemeClr val="bg1"/>
                </a:solidFill>
              </a:rPr>
              <a:t>market</a:t>
            </a:r>
            <a:r>
              <a:rPr lang="de-DE" sz="1000" dirty="0">
                <a:solidFill>
                  <a:schemeClr val="bg1"/>
                </a:solidFill>
              </a:rPr>
              <a:t> </a:t>
            </a:r>
            <a:r>
              <a:rPr lang="de-DE" sz="1000" dirty="0" err="1">
                <a:solidFill>
                  <a:schemeClr val="bg1"/>
                </a:solidFill>
              </a:rPr>
              <a:t>penetration</a:t>
            </a:r>
            <a:br>
              <a:rPr lang="de-DE" sz="1000" dirty="0">
                <a:solidFill>
                  <a:schemeClr val="bg1"/>
                </a:solidFill>
              </a:rPr>
            </a:br>
            <a:r>
              <a:rPr lang="de-DE" sz="1000" dirty="0" err="1">
                <a:solidFill>
                  <a:schemeClr val="bg1"/>
                </a:solidFill>
              </a:rPr>
              <a:t>could</a:t>
            </a:r>
            <a:r>
              <a:rPr lang="de-DE" sz="1000" dirty="0">
                <a:solidFill>
                  <a:schemeClr val="bg1"/>
                </a:solidFill>
              </a:rPr>
              <a:t> </a:t>
            </a:r>
            <a:r>
              <a:rPr lang="de-DE" sz="1000" dirty="0" err="1">
                <a:solidFill>
                  <a:schemeClr val="bg1"/>
                </a:solidFill>
              </a:rPr>
              <a:t>be</a:t>
            </a:r>
            <a:r>
              <a:rPr lang="de-DE" sz="1000" dirty="0">
                <a:solidFill>
                  <a:schemeClr val="bg1"/>
                </a:solidFill>
              </a:rPr>
              <a:t> </a:t>
            </a:r>
            <a:r>
              <a:rPr lang="de-DE" sz="1000" dirty="0" err="1">
                <a:solidFill>
                  <a:schemeClr val="bg1"/>
                </a:solidFill>
              </a:rPr>
              <a:t>realistic</a:t>
            </a:r>
            <a:r>
              <a:rPr lang="de-DE" sz="1000" dirty="0">
                <a:solidFill>
                  <a:schemeClr val="bg1"/>
                </a:solidFill>
              </a:rPr>
              <a:t> </a:t>
            </a:r>
            <a:r>
              <a:rPr lang="de-DE" sz="1000" dirty="0" err="1">
                <a:solidFill>
                  <a:schemeClr val="bg1"/>
                </a:solidFill>
              </a:rPr>
              <a:t>for</a:t>
            </a:r>
            <a:r>
              <a:rPr lang="de-DE" sz="1000" dirty="0">
                <a:solidFill>
                  <a:schemeClr val="bg1"/>
                </a:solidFill>
              </a:rPr>
              <a:t> an app-</a:t>
            </a:r>
            <a:r>
              <a:rPr lang="de-DE" sz="1000" dirty="0" err="1">
                <a:solidFill>
                  <a:schemeClr val="bg1"/>
                </a:solidFill>
              </a:rPr>
              <a:t>based</a:t>
            </a:r>
            <a:r>
              <a:rPr lang="de-DE" sz="1000" dirty="0">
                <a:solidFill>
                  <a:schemeClr val="bg1"/>
                </a:solidFill>
              </a:rPr>
              <a:t> </a:t>
            </a:r>
            <a:r>
              <a:rPr lang="de-DE" sz="1000" dirty="0" err="1">
                <a:solidFill>
                  <a:schemeClr val="bg1"/>
                </a:solidFill>
              </a:rPr>
              <a:t>solution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50% × €1,109 </a:t>
            </a:r>
            <a:r>
              <a:rPr lang="de-DE" sz="1000" dirty="0" err="1">
                <a:solidFill>
                  <a:schemeClr val="bg1"/>
                </a:solidFill>
              </a:rPr>
              <a:t>million</a:t>
            </a:r>
            <a:r>
              <a:rPr lang="de-DE" sz="1000" dirty="0">
                <a:solidFill>
                  <a:schemeClr val="bg1"/>
                </a:solidFill>
              </a:rPr>
              <a:t> = </a:t>
            </a:r>
            <a:r>
              <a:rPr lang="de-DE" sz="1000" b="1" dirty="0">
                <a:solidFill>
                  <a:schemeClr val="bg1"/>
                </a:solidFill>
              </a:rPr>
              <a:t>€555 </a:t>
            </a:r>
            <a:r>
              <a:rPr lang="de-DE" sz="1000" b="1" dirty="0" err="1">
                <a:solidFill>
                  <a:schemeClr val="bg1"/>
                </a:solidFill>
              </a:rPr>
              <a:t>million</a:t>
            </a:r>
            <a:r>
              <a:rPr lang="de-DE" sz="1000" dirty="0">
                <a:solidFill>
                  <a:schemeClr val="bg1"/>
                </a:solidFill>
              </a:rPr>
              <a:t>.</a:t>
            </a:r>
          </a:p>
          <a:p>
            <a:pPr>
              <a:buFont typeface="Arial" panose="020B0604020202020204" pitchFamily="34" charset="0"/>
              <a:buChar char="•"/>
            </a:pPr>
            <a:endParaRPr lang="de-DE" sz="1000" b="1" dirty="0">
              <a:solidFill>
                <a:schemeClr val="bg1"/>
              </a:solidFill>
            </a:endParaRPr>
          </a:p>
          <a:p>
            <a:r>
              <a:rPr lang="de-DE" sz="1400" b="1" dirty="0" err="1">
                <a:solidFill>
                  <a:schemeClr val="bg1"/>
                </a:solidFill>
              </a:rPr>
              <a:t>Switzerland</a:t>
            </a:r>
            <a:r>
              <a:rPr lang="de-DE" sz="1400" b="1" dirty="0">
                <a:solidFill>
                  <a:schemeClr val="bg1"/>
                </a:solidFill>
              </a:rPr>
              <a:t>:</a:t>
            </a:r>
            <a:endParaRPr lang="de-DE" sz="1000" b="1" dirty="0">
              <a:solidFill>
                <a:schemeClr val="bg1"/>
              </a:solidFill>
            </a:endParaRPr>
          </a:p>
          <a:p>
            <a:r>
              <a:rPr lang="de-DE" sz="1000" dirty="0">
                <a:solidFill>
                  <a:schemeClr val="bg1"/>
                </a:solidFill>
              </a:rPr>
              <a:t>The </a:t>
            </a:r>
            <a:r>
              <a:rPr lang="de-DE" sz="1000" dirty="0" err="1">
                <a:solidFill>
                  <a:schemeClr val="bg1"/>
                </a:solidFill>
              </a:rPr>
              <a:t>market</a:t>
            </a:r>
            <a:r>
              <a:rPr lang="de-DE" sz="1000" dirty="0">
                <a:solidFill>
                  <a:schemeClr val="bg1"/>
                </a:solidFill>
              </a:rPr>
              <a:t> </a:t>
            </a:r>
            <a:r>
              <a:rPr lang="de-DE" sz="1000" dirty="0" err="1">
                <a:solidFill>
                  <a:schemeClr val="bg1"/>
                </a:solidFill>
              </a:rPr>
              <a:t>penetration</a:t>
            </a:r>
            <a:r>
              <a:rPr lang="de-DE" sz="1000" dirty="0">
                <a:solidFill>
                  <a:schemeClr val="bg1"/>
                </a:solidFill>
              </a:rPr>
              <a:t> </a:t>
            </a:r>
            <a:r>
              <a:rPr lang="de-DE" sz="1000" dirty="0" err="1">
                <a:solidFill>
                  <a:schemeClr val="bg1"/>
                </a:solidFill>
              </a:rPr>
              <a:t>here</a:t>
            </a:r>
            <a:r>
              <a:rPr lang="de-DE" sz="1000" dirty="0">
                <a:solidFill>
                  <a:schemeClr val="bg1"/>
                </a:solidFill>
              </a:rPr>
              <a:t> </a:t>
            </a:r>
            <a:r>
              <a:rPr lang="de-DE" sz="1000" dirty="0" err="1">
                <a:solidFill>
                  <a:schemeClr val="bg1"/>
                </a:solidFill>
              </a:rPr>
              <a:t>is</a:t>
            </a:r>
            <a:r>
              <a:rPr lang="de-DE" sz="1000" dirty="0">
                <a:solidFill>
                  <a:schemeClr val="bg1"/>
                </a:solidFill>
              </a:rPr>
              <a:t> </a:t>
            </a:r>
            <a:r>
              <a:rPr lang="de-DE" sz="1000" dirty="0" err="1">
                <a:solidFill>
                  <a:schemeClr val="bg1"/>
                </a:solidFill>
              </a:rPr>
              <a:t>similar</a:t>
            </a:r>
            <a:r>
              <a:rPr lang="de-DE" sz="1000" dirty="0">
                <a:solidFill>
                  <a:schemeClr val="bg1"/>
                </a:solidFill>
              </a:rPr>
              <a:t> in </a:t>
            </a:r>
            <a:r>
              <a:rPr lang="de-DE" sz="1000" dirty="0" err="1">
                <a:solidFill>
                  <a:schemeClr val="bg1"/>
                </a:solidFill>
              </a:rPr>
              <a:t>Switzerland</a:t>
            </a:r>
            <a:r>
              <a:rPr lang="de-DE" sz="1000" dirty="0">
                <a:solidFill>
                  <a:schemeClr val="bg1"/>
                </a:solidFill>
              </a:rPr>
              <a:t>.</a:t>
            </a:r>
            <a:br>
              <a:rPr lang="de-DE" sz="1000" dirty="0">
                <a:solidFill>
                  <a:schemeClr val="bg1"/>
                </a:solidFill>
              </a:rPr>
            </a:br>
            <a:r>
              <a:rPr lang="de-DE" sz="1000" dirty="0" err="1">
                <a:solidFill>
                  <a:schemeClr val="bg1"/>
                </a:solidFill>
              </a:rPr>
              <a:t>Assuming</a:t>
            </a:r>
            <a:r>
              <a:rPr lang="de-DE" sz="1000" dirty="0">
                <a:solidFill>
                  <a:schemeClr val="bg1"/>
                </a:solidFill>
              </a:rPr>
              <a:t> a 50% </a:t>
            </a:r>
            <a:r>
              <a:rPr lang="de-DE" sz="1000" dirty="0" err="1">
                <a:solidFill>
                  <a:schemeClr val="bg1"/>
                </a:solidFill>
              </a:rPr>
              <a:t>penetration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50% × CHF 132 </a:t>
            </a:r>
            <a:r>
              <a:rPr lang="de-DE" sz="1000" dirty="0" err="1">
                <a:solidFill>
                  <a:schemeClr val="bg1"/>
                </a:solidFill>
              </a:rPr>
              <a:t>million</a:t>
            </a:r>
            <a:r>
              <a:rPr lang="de-DE" sz="1000" dirty="0">
                <a:solidFill>
                  <a:schemeClr val="bg1"/>
                </a:solidFill>
              </a:rPr>
              <a:t> = </a:t>
            </a:r>
            <a:r>
              <a:rPr lang="de-DE" sz="1000" b="1" dirty="0">
                <a:solidFill>
                  <a:schemeClr val="bg1"/>
                </a:solidFill>
              </a:rPr>
              <a:t>CHF 66 </a:t>
            </a:r>
            <a:r>
              <a:rPr lang="de-DE" sz="1000" b="1" dirty="0" err="1">
                <a:solidFill>
                  <a:schemeClr val="bg1"/>
                </a:solidFill>
              </a:rPr>
              <a:t>million</a:t>
            </a:r>
            <a:r>
              <a:rPr lang="de-DE" sz="1000" b="1" dirty="0">
                <a:solidFill>
                  <a:schemeClr val="bg1"/>
                </a:solidFill>
              </a:rPr>
              <a:t> (~€73 </a:t>
            </a:r>
            <a:r>
              <a:rPr lang="de-DE" sz="1000" b="1" dirty="0" err="1">
                <a:solidFill>
                  <a:schemeClr val="bg1"/>
                </a:solidFill>
              </a:rPr>
              <a:t>million</a:t>
            </a:r>
            <a:r>
              <a:rPr lang="de-DE" sz="1000" b="1" dirty="0">
                <a:solidFill>
                  <a:schemeClr val="bg1"/>
                </a:solidFill>
              </a:rPr>
              <a:t>).</a:t>
            </a:r>
          </a:p>
          <a:p>
            <a:endParaRPr lang="de-DE" sz="1000" b="1" dirty="0">
              <a:solidFill>
                <a:schemeClr val="bg1"/>
              </a:solidFill>
            </a:endParaRPr>
          </a:p>
          <a:p>
            <a:r>
              <a:rPr lang="de-DE" sz="1400" b="1" dirty="0">
                <a:solidFill>
                  <a:schemeClr val="bg1"/>
                </a:solidFill>
              </a:rPr>
              <a:t>Austria:</a:t>
            </a:r>
            <a:br>
              <a:rPr lang="de-DE" sz="1000" dirty="0">
                <a:solidFill>
                  <a:schemeClr val="bg1"/>
                </a:solidFill>
              </a:rPr>
            </a:br>
            <a:r>
              <a:rPr lang="de-DE" sz="1000" dirty="0" err="1">
                <a:solidFill>
                  <a:schemeClr val="bg1"/>
                </a:solidFill>
              </a:rPr>
              <a:t>Similar</a:t>
            </a:r>
            <a:r>
              <a:rPr lang="de-DE" sz="1000" dirty="0">
                <a:solidFill>
                  <a:schemeClr val="bg1"/>
                </a:solidFill>
              </a:rPr>
              <a:t> </a:t>
            </a:r>
            <a:r>
              <a:rPr lang="de-DE" sz="1000" dirty="0" err="1">
                <a:solidFill>
                  <a:schemeClr val="bg1"/>
                </a:solidFill>
              </a:rPr>
              <a:t>to</a:t>
            </a:r>
            <a:r>
              <a:rPr lang="de-DE" sz="1000" dirty="0">
                <a:solidFill>
                  <a:schemeClr val="bg1"/>
                </a:solidFill>
              </a:rPr>
              <a:t> Germany, </a:t>
            </a:r>
            <a:r>
              <a:rPr lang="de-DE" sz="1000" dirty="0" err="1">
                <a:solidFill>
                  <a:schemeClr val="bg1"/>
                </a:solidFill>
              </a:rPr>
              <a:t>with</a:t>
            </a:r>
            <a:r>
              <a:rPr lang="de-DE" sz="1000" dirty="0">
                <a:solidFill>
                  <a:schemeClr val="bg1"/>
                </a:solidFill>
              </a:rPr>
              <a:t> a 50% </a:t>
            </a:r>
            <a:r>
              <a:rPr lang="de-DE" sz="1000" dirty="0" err="1">
                <a:solidFill>
                  <a:schemeClr val="bg1"/>
                </a:solidFill>
              </a:rPr>
              <a:t>penetration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50% × €89 </a:t>
            </a:r>
            <a:r>
              <a:rPr lang="de-DE" sz="1000" dirty="0" err="1">
                <a:solidFill>
                  <a:schemeClr val="bg1"/>
                </a:solidFill>
              </a:rPr>
              <a:t>million</a:t>
            </a:r>
            <a:r>
              <a:rPr lang="de-DE" sz="1000" dirty="0">
                <a:solidFill>
                  <a:schemeClr val="bg1"/>
                </a:solidFill>
              </a:rPr>
              <a:t> = </a:t>
            </a:r>
            <a:r>
              <a:rPr lang="de-DE" sz="1000" b="1" dirty="0">
                <a:solidFill>
                  <a:schemeClr val="bg1"/>
                </a:solidFill>
              </a:rPr>
              <a:t>€45 </a:t>
            </a:r>
            <a:r>
              <a:rPr lang="de-DE" sz="1000" b="1" dirty="0" err="1">
                <a:solidFill>
                  <a:schemeClr val="bg1"/>
                </a:solidFill>
              </a:rPr>
              <a:t>million</a:t>
            </a:r>
            <a:r>
              <a:rPr lang="de-DE" sz="1000" b="1" dirty="0">
                <a:solidFill>
                  <a:schemeClr val="bg1"/>
                </a:solidFill>
              </a:rPr>
              <a:t>.</a:t>
            </a:r>
          </a:p>
          <a:p>
            <a:endParaRPr lang="de-DE" sz="1000" b="1" dirty="0">
              <a:solidFill>
                <a:schemeClr val="bg1"/>
              </a:solidFill>
            </a:endParaRPr>
          </a:p>
          <a:p>
            <a:endParaRPr lang="de-DE" sz="1000" b="1" dirty="0">
              <a:solidFill>
                <a:schemeClr val="bg1"/>
              </a:solidFill>
            </a:endParaRPr>
          </a:p>
          <a:p>
            <a:endParaRPr lang="de-DE" sz="2000" dirty="0">
              <a:solidFill>
                <a:schemeClr val="bg1"/>
              </a:solidFill>
            </a:endParaRPr>
          </a:p>
          <a:p>
            <a:endParaRPr lang="de-DE" sz="2000" dirty="0">
              <a:solidFill>
                <a:schemeClr val="bg1"/>
              </a:solidFill>
            </a:endParaRPr>
          </a:p>
          <a:p>
            <a:endParaRPr lang="de-DE" sz="2000" dirty="0">
              <a:solidFill>
                <a:schemeClr val="bg1"/>
              </a:solidFill>
            </a:endParaRPr>
          </a:p>
          <a:p>
            <a:endParaRPr lang="de-DE" sz="2000" dirty="0">
              <a:solidFill>
                <a:schemeClr val="bg1"/>
              </a:solidFill>
            </a:endParaRPr>
          </a:p>
          <a:p>
            <a:endParaRPr lang="de-DE" sz="2000" dirty="0">
              <a:solidFill>
                <a:schemeClr val="bg1"/>
              </a:solidFill>
            </a:endParaRPr>
          </a:p>
          <a:p>
            <a:r>
              <a:rPr lang="de-DE" sz="2000" b="1" dirty="0">
                <a:solidFill>
                  <a:schemeClr val="bg1"/>
                </a:solidFill>
              </a:rPr>
              <a:t>Total SAM </a:t>
            </a:r>
            <a:r>
              <a:rPr lang="de-DE" sz="2000" b="1" dirty="0" err="1">
                <a:solidFill>
                  <a:schemeClr val="bg1"/>
                </a:solidFill>
              </a:rPr>
              <a:t>for</a:t>
            </a:r>
            <a:r>
              <a:rPr lang="de-DE" sz="2000" b="1" dirty="0">
                <a:solidFill>
                  <a:schemeClr val="bg1"/>
                </a:solidFill>
              </a:rPr>
              <a:t> DACH </a:t>
            </a:r>
            <a:r>
              <a:rPr lang="de-DE" sz="2000" b="1" dirty="0" err="1">
                <a:solidFill>
                  <a:schemeClr val="bg1"/>
                </a:solidFill>
              </a:rPr>
              <a:t>region</a:t>
            </a:r>
            <a:r>
              <a:rPr lang="de-DE" sz="2000" b="1" dirty="0">
                <a:solidFill>
                  <a:schemeClr val="bg1"/>
                </a:solidFill>
              </a:rPr>
              <a:t>:</a:t>
            </a:r>
          </a:p>
          <a:p>
            <a:pPr marL="144000" lvl="1" indent="-144000">
              <a:buFont typeface="Arial" panose="020B0604020202020204" pitchFamily="34" charset="0"/>
              <a:buChar char="•"/>
            </a:pPr>
            <a:r>
              <a:rPr lang="de-DE" sz="1600" dirty="0">
                <a:solidFill>
                  <a:schemeClr val="bg1"/>
                </a:solidFill>
              </a:rPr>
              <a:t>Germany: €555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€73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Austria: €45 </a:t>
            </a:r>
            <a:r>
              <a:rPr lang="de-DE" sz="1600" dirty="0" err="1">
                <a:solidFill>
                  <a:schemeClr val="bg1"/>
                </a:solidFill>
              </a:rPr>
              <a:t>million</a:t>
            </a:r>
            <a:endParaRPr lang="de-DE" sz="1600" dirty="0">
              <a:solidFill>
                <a:schemeClr val="bg1"/>
              </a:solidFill>
            </a:endParaRPr>
          </a:p>
          <a:p>
            <a:pPr marL="0" lvl="1"/>
            <a:endParaRPr lang="de-DE" sz="1600" dirty="0">
              <a:solidFill>
                <a:schemeClr val="bg1"/>
              </a:solidFill>
            </a:endParaRPr>
          </a:p>
          <a:p>
            <a:pPr marL="0" lvl="1"/>
            <a:r>
              <a:rPr lang="de-DE" sz="2000" b="1" dirty="0">
                <a:solidFill>
                  <a:schemeClr val="bg1"/>
                </a:solidFill>
                <a:sym typeface="Wingdings" panose="05000000000000000000" pitchFamily="2" charset="2"/>
              </a:rPr>
              <a:t> </a:t>
            </a:r>
            <a:r>
              <a:rPr lang="de-DE" sz="2000" b="1" dirty="0">
                <a:solidFill>
                  <a:schemeClr val="bg1"/>
                </a:solidFill>
              </a:rPr>
              <a:t>Total SAM = €673 </a:t>
            </a:r>
            <a:r>
              <a:rPr lang="de-DE" sz="2000" b="1" dirty="0" err="1">
                <a:solidFill>
                  <a:schemeClr val="bg1"/>
                </a:solidFill>
              </a:rPr>
              <a:t>million</a:t>
            </a:r>
            <a:r>
              <a:rPr lang="de-DE" sz="2000" b="1" dirty="0">
                <a:solidFill>
                  <a:schemeClr val="bg1"/>
                </a:solidFill>
              </a:rPr>
              <a:t> </a:t>
            </a:r>
            <a:r>
              <a:rPr lang="de-DE" sz="2000" b="1" dirty="0" err="1">
                <a:solidFill>
                  <a:schemeClr val="bg1"/>
                </a:solidFill>
              </a:rPr>
              <a:t>annually</a:t>
            </a:r>
            <a:endParaRPr lang="de-DE" sz="2000" b="1" dirty="0">
              <a:solidFill>
                <a:schemeClr val="bg1"/>
              </a:solidFill>
            </a:endParaRPr>
          </a:p>
        </p:txBody>
      </p:sp>
      <p:sp>
        <p:nvSpPr>
          <p:cNvPr id="21" name="Text 2">
            <a:extLst>
              <a:ext uri="{FF2B5EF4-FFF2-40B4-BE49-F238E27FC236}">
                <a16:creationId xmlns:a16="http://schemas.microsoft.com/office/drawing/2014/main" id="{D784FF0B-790B-665B-337A-AC4F9A2ED3EA}"/>
              </a:ext>
            </a:extLst>
          </p:cNvPr>
          <p:cNvSpPr/>
          <p:nvPr/>
        </p:nvSpPr>
        <p:spPr>
          <a:xfrm>
            <a:off x="9890143" y="1697236"/>
            <a:ext cx="2744510"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rPr>
              <a:t>3. Serviceable Obtainable Market (SOM):</a:t>
            </a:r>
          </a:p>
        </p:txBody>
      </p:sp>
      <p:sp>
        <p:nvSpPr>
          <p:cNvPr id="22" name="Text 3">
            <a:extLst>
              <a:ext uri="{FF2B5EF4-FFF2-40B4-BE49-F238E27FC236}">
                <a16:creationId xmlns:a16="http://schemas.microsoft.com/office/drawing/2014/main" id="{8228DCFA-9FBD-572B-F797-4B9A8225D6CE}"/>
              </a:ext>
            </a:extLst>
          </p:cNvPr>
          <p:cNvSpPr/>
          <p:nvPr/>
        </p:nvSpPr>
        <p:spPr>
          <a:xfrm>
            <a:off x="9890143" y="2171937"/>
            <a:ext cx="4612848" cy="5375791"/>
          </a:xfrm>
          <a:prstGeom prst="rect">
            <a:avLst/>
          </a:prstGeom>
          <a:noFill/>
          <a:ln/>
        </p:spPr>
        <p:txBody>
          <a:bodyPr wrap="none" lIns="0" tIns="0" rIns="0" bIns="0" rtlCol="0" anchor="t"/>
          <a:lstStyle/>
          <a:p>
            <a:pPr marL="0" lvl="1"/>
            <a:r>
              <a:rPr lang="de-DE" sz="1600" dirty="0">
                <a:solidFill>
                  <a:schemeClr val="bg1"/>
                </a:solidFill>
              </a:rPr>
              <a:t>New </a:t>
            </a:r>
            <a:r>
              <a:rPr lang="de-DE" sz="1600" dirty="0" err="1">
                <a:solidFill>
                  <a:schemeClr val="bg1"/>
                </a:solidFill>
              </a:rPr>
              <a:t>entrants</a:t>
            </a:r>
            <a:r>
              <a:rPr lang="de-DE" sz="1600" dirty="0">
                <a:solidFill>
                  <a:schemeClr val="bg1"/>
                </a:solidFill>
              </a:rPr>
              <a:t> </a:t>
            </a:r>
            <a:r>
              <a:rPr lang="de-DE" sz="1600" dirty="0" err="1">
                <a:solidFill>
                  <a:schemeClr val="bg1"/>
                </a:solidFill>
              </a:rPr>
              <a:t>can</a:t>
            </a:r>
            <a:r>
              <a:rPr lang="de-DE" sz="1600" dirty="0">
                <a:solidFill>
                  <a:schemeClr val="bg1"/>
                </a:solidFill>
              </a:rPr>
              <a:t> </a:t>
            </a:r>
            <a:r>
              <a:rPr lang="de-DE" sz="1600" dirty="0" err="1">
                <a:solidFill>
                  <a:schemeClr val="bg1"/>
                </a:solidFill>
              </a:rPr>
              <a:t>typically</a:t>
            </a:r>
            <a:r>
              <a:rPr lang="de-DE" sz="1600" dirty="0">
                <a:solidFill>
                  <a:schemeClr val="bg1"/>
                </a:solidFill>
              </a:rPr>
              <a:t> </a:t>
            </a:r>
            <a:r>
              <a:rPr lang="de-DE" sz="1600" dirty="0" err="1">
                <a:solidFill>
                  <a:schemeClr val="bg1"/>
                </a:solidFill>
              </a:rPr>
              <a:t>expect</a:t>
            </a:r>
            <a:r>
              <a:rPr lang="de-DE" sz="1600" dirty="0">
                <a:solidFill>
                  <a:schemeClr val="bg1"/>
                </a:solidFill>
              </a:rPr>
              <a:t> </a:t>
            </a:r>
            <a:r>
              <a:rPr lang="de-DE" sz="1600" dirty="0" err="1">
                <a:solidFill>
                  <a:schemeClr val="bg1"/>
                </a:solidFill>
              </a:rPr>
              <a:t>to</a:t>
            </a:r>
            <a:r>
              <a:rPr lang="de-DE" sz="1600" dirty="0">
                <a:solidFill>
                  <a:schemeClr val="bg1"/>
                </a:solidFill>
              </a:rPr>
              <a:t> </a:t>
            </a:r>
            <a:r>
              <a:rPr lang="de-DE" sz="1600" dirty="0" err="1">
                <a:solidFill>
                  <a:schemeClr val="bg1"/>
                </a:solidFill>
              </a:rPr>
              <a:t>capture</a:t>
            </a:r>
            <a:br>
              <a:rPr lang="de-DE" sz="1600" dirty="0">
                <a:solidFill>
                  <a:schemeClr val="bg1"/>
                </a:solidFill>
              </a:rPr>
            </a:br>
            <a:r>
              <a:rPr lang="de-DE" sz="1600" dirty="0" err="1">
                <a:solidFill>
                  <a:schemeClr val="bg1"/>
                </a:solidFill>
              </a:rPr>
              <a:t>around</a:t>
            </a:r>
            <a:r>
              <a:rPr lang="de-DE" sz="1600" dirty="0">
                <a:solidFill>
                  <a:schemeClr val="bg1"/>
                </a:solidFill>
              </a:rPr>
              <a:t> 5-10% </a:t>
            </a:r>
            <a:r>
              <a:rPr lang="de-DE" sz="1600" dirty="0" err="1">
                <a:solidFill>
                  <a:schemeClr val="bg1"/>
                </a:solidFill>
              </a:rPr>
              <a:t>of</a:t>
            </a:r>
            <a:r>
              <a:rPr lang="de-DE" sz="1600" dirty="0">
                <a:solidFill>
                  <a:schemeClr val="bg1"/>
                </a:solidFill>
              </a:rPr>
              <a:t> </a:t>
            </a:r>
            <a:r>
              <a:rPr lang="de-DE" sz="1600" dirty="0" err="1">
                <a:solidFill>
                  <a:schemeClr val="bg1"/>
                </a:solidFill>
              </a:rPr>
              <a:t>the</a:t>
            </a:r>
            <a:r>
              <a:rPr lang="de-DE" sz="1600" dirty="0">
                <a:solidFill>
                  <a:schemeClr val="bg1"/>
                </a:solidFill>
              </a:rPr>
              <a:t> SAM in </a:t>
            </a:r>
            <a:r>
              <a:rPr lang="de-DE" sz="1600" dirty="0" err="1">
                <a:solidFill>
                  <a:schemeClr val="bg1"/>
                </a:solidFill>
              </a:rPr>
              <a:t>their</a:t>
            </a:r>
            <a:r>
              <a:rPr lang="de-DE" sz="1600" dirty="0">
                <a:solidFill>
                  <a:schemeClr val="bg1"/>
                </a:solidFill>
              </a:rPr>
              <a:t> </a:t>
            </a:r>
            <a:r>
              <a:rPr lang="de-DE" sz="1600" dirty="0" err="1">
                <a:solidFill>
                  <a:schemeClr val="bg1"/>
                </a:solidFill>
              </a:rPr>
              <a:t>early</a:t>
            </a:r>
            <a:r>
              <a:rPr lang="de-DE" sz="1600" dirty="0">
                <a:solidFill>
                  <a:schemeClr val="bg1"/>
                </a:solidFill>
              </a:rPr>
              <a:t> </a:t>
            </a:r>
            <a:r>
              <a:rPr lang="de-DE" sz="1600" dirty="0" err="1">
                <a:solidFill>
                  <a:schemeClr val="bg1"/>
                </a:solidFill>
              </a:rPr>
              <a:t>years</a:t>
            </a:r>
            <a:r>
              <a:rPr lang="de-DE" sz="1600" dirty="0">
                <a:solidFill>
                  <a:schemeClr val="bg1"/>
                </a:solidFill>
              </a:rPr>
              <a:t>.</a:t>
            </a:r>
          </a:p>
          <a:p>
            <a:pPr marL="144000" lvl="1" indent="-144000">
              <a:buFont typeface="Arial" panose="020B0604020202020204" pitchFamily="34" charset="0"/>
              <a:buChar char="•"/>
            </a:pPr>
            <a:endParaRPr lang="de-DE" sz="1600" dirty="0">
              <a:solidFill>
                <a:schemeClr val="bg1"/>
              </a:solidFill>
            </a:endParaRPr>
          </a:p>
          <a:p>
            <a:pPr marL="0" lvl="1"/>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Germany SOM: 7,5% </a:t>
            </a:r>
            <a:r>
              <a:rPr lang="de-DE" sz="1600" dirty="0" err="1">
                <a:solidFill>
                  <a:schemeClr val="bg1"/>
                </a:solidFill>
              </a:rPr>
              <a:t>of</a:t>
            </a:r>
            <a:r>
              <a:rPr lang="de-DE" sz="1600" dirty="0">
                <a:solidFill>
                  <a:schemeClr val="bg1"/>
                </a:solidFill>
              </a:rPr>
              <a:t> €555 </a:t>
            </a:r>
            <a:r>
              <a:rPr lang="de-DE" sz="1600" dirty="0" err="1">
                <a:solidFill>
                  <a:schemeClr val="bg1"/>
                </a:solidFill>
              </a:rPr>
              <a:t>million</a:t>
            </a:r>
            <a:r>
              <a:rPr lang="de-DE" sz="1600" dirty="0">
                <a:solidFill>
                  <a:schemeClr val="bg1"/>
                </a:solidFill>
              </a:rPr>
              <a:t> = </a:t>
            </a:r>
            <a:r>
              <a:rPr lang="de-DE" sz="1600" b="1" dirty="0">
                <a:solidFill>
                  <a:schemeClr val="bg1"/>
                </a:solidFill>
              </a:rPr>
              <a:t>€41,6 </a:t>
            </a:r>
            <a:r>
              <a:rPr lang="de-DE" sz="1600" b="1" dirty="0" err="1">
                <a:solidFill>
                  <a:schemeClr val="bg1"/>
                </a:solidFill>
              </a:rPr>
              <a:t>million</a:t>
            </a:r>
            <a:r>
              <a:rPr lang="de-DE" sz="1600" b="1" dirty="0">
                <a:solidFill>
                  <a:schemeClr val="bg1"/>
                </a:solidFill>
              </a:rPr>
              <a:t>.</a:t>
            </a: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SOM: 7,5% </a:t>
            </a:r>
            <a:r>
              <a:rPr lang="de-DE" sz="1600" dirty="0" err="1">
                <a:solidFill>
                  <a:schemeClr val="bg1"/>
                </a:solidFill>
              </a:rPr>
              <a:t>of</a:t>
            </a:r>
            <a:r>
              <a:rPr lang="de-DE" sz="1600" dirty="0">
                <a:solidFill>
                  <a:schemeClr val="bg1"/>
                </a:solidFill>
              </a:rPr>
              <a:t> €73 </a:t>
            </a:r>
            <a:r>
              <a:rPr lang="de-DE" sz="1600" dirty="0" err="1">
                <a:solidFill>
                  <a:schemeClr val="bg1"/>
                </a:solidFill>
              </a:rPr>
              <a:t>million</a:t>
            </a:r>
            <a:r>
              <a:rPr lang="de-DE" sz="1600" dirty="0">
                <a:solidFill>
                  <a:schemeClr val="bg1"/>
                </a:solidFill>
              </a:rPr>
              <a:t> = </a:t>
            </a:r>
            <a:r>
              <a:rPr lang="de-DE" sz="1600" b="1" dirty="0">
                <a:solidFill>
                  <a:schemeClr val="bg1"/>
                </a:solidFill>
              </a:rPr>
              <a:t>€5.5 </a:t>
            </a:r>
            <a:r>
              <a:rPr lang="de-DE" sz="1600" b="1" dirty="0" err="1">
                <a:solidFill>
                  <a:schemeClr val="bg1"/>
                </a:solidFill>
              </a:rPr>
              <a:t>million</a:t>
            </a:r>
            <a:r>
              <a:rPr lang="de-DE" sz="1600" b="1" dirty="0">
                <a:solidFill>
                  <a:schemeClr val="bg1"/>
                </a:solidFill>
              </a:rPr>
              <a:t>.</a:t>
            </a:r>
          </a:p>
          <a:p>
            <a:pPr marL="144000" lvl="1" indent="-144000">
              <a:buFont typeface="Arial" panose="020B0604020202020204" pitchFamily="34" charset="0"/>
              <a:buChar char="•"/>
            </a:pPr>
            <a:r>
              <a:rPr lang="de-DE" sz="1600" dirty="0">
                <a:solidFill>
                  <a:schemeClr val="bg1"/>
                </a:solidFill>
              </a:rPr>
              <a:t>Austria SOM: 7,5% </a:t>
            </a:r>
            <a:r>
              <a:rPr lang="de-DE" sz="1600" dirty="0" err="1">
                <a:solidFill>
                  <a:schemeClr val="bg1"/>
                </a:solidFill>
              </a:rPr>
              <a:t>of</a:t>
            </a:r>
            <a:r>
              <a:rPr lang="de-DE" sz="1600" dirty="0">
                <a:solidFill>
                  <a:schemeClr val="bg1"/>
                </a:solidFill>
              </a:rPr>
              <a:t> €45 </a:t>
            </a:r>
            <a:r>
              <a:rPr lang="de-DE" sz="1600" dirty="0" err="1">
                <a:solidFill>
                  <a:schemeClr val="bg1"/>
                </a:solidFill>
              </a:rPr>
              <a:t>million</a:t>
            </a:r>
            <a:r>
              <a:rPr lang="de-DE" sz="1600" dirty="0">
                <a:solidFill>
                  <a:schemeClr val="bg1"/>
                </a:solidFill>
              </a:rPr>
              <a:t> = </a:t>
            </a:r>
            <a:r>
              <a:rPr lang="de-DE" sz="1600" b="1" dirty="0">
                <a:solidFill>
                  <a:schemeClr val="bg1"/>
                </a:solidFill>
              </a:rPr>
              <a:t>€3,4 </a:t>
            </a:r>
            <a:r>
              <a:rPr lang="de-DE" sz="1600" b="1" dirty="0" err="1">
                <a:solidFill>
                  <a:schemeClr val="bg1"/>
                </a:solidFill>
              </a:rPr>
              <a:t>million</a:t>
            </a:r>
            <a:r>
              <a:rPr lang="de-DE" sz="1600" b="1" dirty="0">
                <a:solidFill>
                  <a:schemeClr val="bg1"/>
                </a:solidFill>
              </a:rPr>
              <a:t>.</a:t>
            </a:r>
          </a:p>
          <a:p>
            <a:pPr marL="144000" lvl="1" indent="-144000">
              <a:buFont typeface="Arial" panose="020B0604020202020204" pitchFamily="34" charset="0"/>
              <a:buChar char="•"/>
            </a:pPr>
            <a:endParaRPr lang="de-DE" sz="1600"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r>
              <a:rPr lang="de-DE" sz="2000" b="1" dirty="0">
                <a:solidFill>
                  <a:schemeClr val="bg1"/>
                </a:solidFill>
              </a:rPr>
              <a:t>Total SOM </a:t>
            </a:r>
            <a:r>
              <a:rPr lang="de-DE" sz="2000" b="1" dirty="0" err="1">
                <a:solidFill>
                  <a:schemeClr val="bg1"/>
                </a:solidFill>
              </a:rPr>
              <a:t>for</a:t>
            </a:r>
            <a:r>
              <a:rPr lang="de-DE" sz="2000" b="1" dirty="0">
                <a:solidFill>
                  <a:schemeClr val="bg1"/>
                </a:solidFill>
              </a:rPr>
              <a:t> DACH </a:t>
            </a:r>
            <a:r>
              <a:rPr lang="de-DE" sz="2000" b="1" dirty="0" err="1">
                <a:solidFill>
                  <a:schemeClr val="bg1"/>
                </a:solidFill>
              </a:rPr>
              <a:t>region</a:t>
            </a:r>
            <a:r>
              <a:rPr lang="de-DE" sz="2000" b="1" dirty="0">
                <a:solidFill>
                  <a:schemeClr val="bg1"/>
                </a:solidFill>
              </a:rPr>
              <a:t>:</a:t>
            </a:r>
          </a:p>
          <a:p>
            <a:pPr marL="144000" lvl="1" indent="-144000">
              <a:buFont typeface="Arial" panose="020B0604020202020204" pitchFamily="34" charset="0"/>
              <a:buChar char="•"/>
            </a:pPr>
            <a:r>
              <a:rPr lang="de-DE" sz="1600" dirty="0">
                <a:solidFill>
                  <a:schemeClr val="bg1"/>
                </a:solidFill>
              </a:rPr>
              <a:t>Germany: €41,6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€5,5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Austria: €3,4 </a:t>
            </a:r>
            <a:r>
              <a:rPr lang="de-DE" sz="1600" dirty="0" err="1">
                <a:solidFill>
                  <a:schemeClr val="bg1"/>
                </a:solidFill>
              </a:rPr>
              <a:t>million</a:t>
            </a:r>
            <a:endParaRPr lang="de-DE" sz="1600" dirty="0">
              <a:solidFill>
                <a:schemeClr val="bg1"/>
              </a:solidFill>
            </a:endParaRPr>
          </a:p>
          <a:p>
            <a:pPr marL="0" lvl="1"/>
            <a:endParaRPr lang="de-DE" sz="1600" dirty="0">
              <a:solidFill>
                <a:schemeClr val="bg1"/>
              </a:solidFill>
            </a:endParaRPr>
          </a:p>
          <a:p>
            <a:pPr marL="0" lvl="1"/>
            <a:endParaRPr lang="de-DE" sz="1600" dirty="0">
              <a:solidFill>
                <a:schemeClr val="bg1"/>
              </a:solidFill>
              <a:sym typeface="Wingdings" panose="05000000000000000000" pitchFamily="2" charset="2"/>
            </a:endParaRPr>
          </a:p>
          <a:p>
            <a:pPr marL="0" lvl="1"/>
            <a:br>
              <a:rPr lang="de-DE" sz="1600" dirty="0">
                <a:solidFill>
                  <a:schemeClr val="bg1"/>
                </a:solidFill>
                <a:sym typeface="Wingdings" panose="05000000000000000000" pitchFamily="2" charset="2"/>
              </a:rPr>
            </a:br>
            <a:r>
              <a:rPr lang="de-DE" sz="2400" b="1" dirty="0">
                <a:solidFill>
                  <a:schemeClr val="bg1"/>
                </a:solidFill>
                <a:sym typeface="Wingdings" panose="05000000000000000000" pitchFamily="2" charset="2"/>
              </a:rPr>
              <a:t> </a:t>
            </a:r>
            <a:r>
              <a:rPr lang="de-DE" sz="2400" b="1" dirty="0">
                <a:solidFill>
                  <a:schemeClr val="bg1"/>
                </a:solidFill>
              </a:rPr>
              <a:t>Total SOM = €50.5 </a:t>
            </a:r>
            <a:r>
              <a:rPr lang="de-DE" sz="2400" b="1" dirty="0" err="1">
                <a:solidFill>
                  <a:schemeClr val="bg1"/>
                </a:solidFill>
              </a:rPr>
              <a:t>million</a:t>
            </a:r>
            <a:r>
              <a:rPr lang="de-DE" sz="2400" b="1" dirty="0">
                <a:solidFill>
                  <a:schemeClr val="bg1"/>
                </a:solidFill>
              </a:rPr>
              <a:t> </a:t>
            </a:r>
            <a:r>
              <a:rPr lang="de-DE" sz="2400" b="1" dirty="0" err="1">
                <a:solidFill>
                  <a:schemeClr val="bg1"/>
                </a:solidFill>
              </a:rPr>
              <a:t>annually</a:t>
            </a:r>
            <a:endParaRPr lang="de-DE" sz="2000" b="1" dirty="0">
              <a:solidFill>
                <a:schemeClr val="bg1"/>
              </a:solidFill>
            </a:endParaRPr>
          </a:p>
        </p:txBody>
      </p:sp>
    </p:spTree>
    <p:extLst>
      <p:ext uri="{BB962C8B-B14F-4D97-AF65-F5344CB8AC3E}">
        <p14:creationId xmlns:p14="http://schemas.microsoft.com/office/powerpoint/2010/main" val="77450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8429" y="681871"/>
            <a:ext cx="5206365" cy="548878"/>
          </a:xfrm>
          <a:prstGeom prst="rect">
            <a:avLst/>
          </a:prstGeom>
          <a:noFill/>
          <a:ln/>
        </p:spPr>
        <p:txBody>
          <a:bodyPr wrap="none" lIns="0" tIns="0" rIns="0" bIns="0" rtlCol="0" anchor="t"/>
          <a:lstStyle/>
          <a:p>
            <a:pPr marL="0" indent="0">
              <a:lnSpc>
                <a:spcPts val="4300"/>
              </a:lnSpc>
              <a:buNone/>
            </a:pPr>
            <a:r>
              <a:rPr lang="en-US" sz="2400" dirty="0">
                <a:solidFill>
                  <a:srgbClr val="F2E782"/>
                </a:solidFill>
                <a:ea typeface="Prata" pitchFamily="34" charset="-122"/>
                <a:cs typeface="Prata" pitchFamily="34" charset="-120"/>
              </a:rPr>
              <a:t>Top-Down Market Sizing for bachelor party planning in Germany, Switzerland, and Austria (DACH region)</a:t>
            </a:r>
            <a:endParaRPr lang="en-US" sz="2400" dirty="0"/>
          </a:p>
        </p:txBody>
      </p:sp>
      <p:sp>
        <p:nvSpPr>
          <p:cNvPr id="4" name="Shape 1"/>
          <p:cNvSpPr/>
          <p:nvPr/>
        </p:nvSpPr>
        <p:spPr>
          <a:xfrm>
            <a:off x="88344" y="1477685"/>
            <a:ext cx="4680000" cy="1265039"/>
          </a:xfrm>
          <a:prstGeom prst="roundRect">
            <a:avLst>
              <a:gd name="adj" fmla="val 2603"/>
            </a:avLst>
          </a:prstGeom>
          <a:solidFill>
            <a:srgbClr val="3A3B3C"/>
          </a:solidFill>
          <a:ln/>
        </p:spPr>
        <p:txBody>
          <a:bodyPr/>
          <a:lstStyle/>
          <a:p>
            <a:endParaRPr lang="de-DE"/>
          </a:p>
        </p:txBody>
      </p:sp>
      <p:sp>
        <p:nvSpPr>
          <p:cNvPr id="5" name="Text 2"/>
          <p:cNvSpPr/>
          <p:nvPr/>
        </p:nvSpPr>
        <p:spPr>
          <a:xfrm>
            <a:off x="155496" y="1697236"/>
            <a:ext cx="4321254"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ea typeface="Prata" pitchFamily="34" charset="-122"/>
                <a:cs typeface="Prata" pitchFamily="34" charset="-120"/>
              </a:rPr>
              <a:t>1. Total Addressable Market (TAM)</a:t>
            </a:r>
            <a:endParaRPr lang="en-US" sz="2000" dirty="0"/>
          </a:p>
        </p:txBody>
      </p:sp>
      <p:sp>
        <p:nvSpPr>
          <p:cNvPr id="6" name="Text 3"/>
          <p:cNvSpPr/>
          <p:nvPr/>
        </p:nvSpPr>
        <p:spPr>
          <a:xfrm>
            <a:off x="155496" y="2171937"/>
            <a:ext cx="4612848" cy="5375791"/>
          </a:xfrm>
          <a:prstGeom prst="rect">
            <a:avLst/>
          </a:prstGeom>
          <a:noFill/>
          <a:ln/>
        </p:spPr>
        <p:txBody>
          <a:bodyPr wrap="none" lIns="0" tIns="0" rIns="0" bIns="0" rtlCol="0" anchor="t"/>
          <a:lstStyle/>
          <a:p>
            <a:r>
              <a:rPr lang="en-US" sz="1400" b="1" dirty="0">
                <a:solidFill>
                  <a:schemeClr val="bg1"/>
                </a:solidFill>
              </a:rPr>
              <a:t>Germany:</a:t>
            </a:r>
          </a:p>
          <a:p>
            <a:pPr marL="144000" lvl="1" indent="-144000">
              <a:buFont typeface="Arial" panose="020B0604020202020204" pitchFamily="34" charset="0"/>
              <a:buChar char="•"/>
            </a:pPr>
            <a:r>
              <a:rPr lang="en-US" sz="1000" dirty="0">
                <a:solidFill>
                  <a:schemeClr val="bg1"/>
                </a:solidFill>
              </a:rPr>
              <a:t>Around </a:t>
            </a:r>
            <a:r>
              <a:rPr lang="en-US" sz="1000" b="1" dirty="0">
                <a:solidFill>
                  <a:schemeClr val="bg1"/>
                </a:solidFill>
              </a:rPr>
              <a:t>400,000 weddings</a:t>
            </a:r>
            <a:r>
              <a:rPr lang="en-US" sz="1000" dirty="0">
                <a:solidFill>
                  <a:schemeClr val="bg1"/>
                </a:solidFill>
              </a:rPr>
              <a:t> take place annually in Germany.</a:t>
            </a:r>
          </a:p>
          <a:p>
            <a:pPr marL="144000" lvl="1" indent="-144000">
              <a:buFont typeface="Arial" panose="020B0604020202020204" pitchFamily="34" charset="0"/>
              <a:buChar char="•"/>
            </a:pPr>
            <a:r>
              <a:rPr lang="en-US" sz="1000" dirty="0">
                <a:solidFill>
                  <a:schemeClr val="bg1"/>
                </a:solidFill>
              </a:rPr>
              <a:t>On average, bachelor/bachelorette parties in Germany can cost between </a:t>
            </a:r>
            <a:r>
              <a:rPr lang="en-US" sz="1000" b="1" dirty="0">
                <a:solidFill>
                  <a:schemeClr val="bg1"/>
                </a:solidFill>
              </a:rPr>
              <a:t>€500 - €5,000</a:t>
            </a:r>
            <a:r>
              <a:rPr lang="en-US" sz="1000" dirty="0">
                <a:solidFill>
                  <a:schemeClr val="bg1"/>
                </a:solidFill>
              </a:rPr>
              <a:t>.</a:t>
            </a:r>
          </a:p>
          <a:p>
            <a:pPr marL="144000" lvl="1" indent="-144000">
              <a:buFont typeface="Arial" panose="020B0604020202020204" pitchFamily="34" charset="0"/>
              <a:buChar char="•"/>
            </a:pPr>
            <a:r>
              <a:rPr lang="en-US" sz="1000" dirty="0">
                <a:solidFill>
                  <a:schemeClr val="bg1"/>
                </a:solidFill>
              </a:rPr>
              <a:t>Assuming </a:t>
            </a:r>
            <a:r>
              <a:rPr lang="en-US" sz="1000" dirty="0">
                <a:solidFill>
                  <a:srgbClr val="FF0000"/>
                </a:solidFill>
              </a:rPr>
              <a:t>70% </a:t>
            </a:r>
            <a:r>
              <a:rPr lang="en-US" sz="1000" dirty="0">
                <a:solidFill>
                  <a:schemeClr val="bg1"/>
                </a:solidFill>
              </a:rPr>
              <a:t>of couples host a bachelor/bachelorette party, we can estimate</a:t>
            </a:r>
            <a:br>
              <a:rPr lang="en-US" sz="1000" dirty="0">
                <a:solidFill>
                  <a:schemeClr val="bg1"/>
                </a:solidFill>
              </a:rPr>
            </a:br>
            <a:r>
              <a:rPr lang="en-US" sz="1000" dirty="0">
                <a:solidFill>
                  <a:schemeClr val="bg1"/>
                </a:solidFill>
              </a:rPr>
              <a:t>that 280,000 parties are held annually.</a:t>
            </a:r>
          </a:p>
          <a:p>
            <a:pPr marL="144000" lvl="1" indent="-144000">
              <a:buFont typeface="Arial" panose="020B0604020202020204" pitchFamily="34" charset="0"/>
              <a:buChar char="•"/>
            </a:pPr>
            <a:r>
              <a:rPr lang="en-US" sz="1000" dirty="0">
                <a:solidFill>
                  <a:schemeClr val="bg1"/>
                </a:solidFill>
              </a:rPr>
              <a:t>TAM for Germany: 280,000 parties × </a:t>
            </a:r>
            <a:r>
              <a:rPr lang="en-US" sz="1000" dirty="0">
                <a:solidFill>
                  <a:srgbClr val="FF0000"/>
                </a:solidFill>
              </a:rPr>
              <a:t>€1,500 </a:t>
            </a:r>
            <a:r>
              <a:rPr lang="en-US" sz="1000" dirty="0">
                <a:solidFill>
                  <a:schemeClr val="bg1"/>
                </a:solidFill>
              </a:rPr>
              <a:t>(average spend) </a:t>
            </a:r>
            <a:r>
              <a:rPr lang="en-US" sz="1000" dirty="0">
                <a:solidFill>
                  <a:srgbClr val="FF0000"/>
                </a:solidFill>
              </a:rPr>
              <a:t>= </a:t>
            </a:r>
            <a:r>
              <a:rPr lang="en-US" sz="1000" b="1" dirty="0">
                <a:solidFill>
                  <a:srgbClr val="FF0000"/>
                </a:solidFill>
              </a:rPr>
              <a:t>€420 million</a:t>
            </a:r>
            <a:r>
              <a:rPr lang="en-US" sz="1000" dirty="0">
                <a:solidFill>
                  <a:srgbClr val="FF0000"/>
                </a:solidFill>
              </a:rPr>
              <a:t> annually</a:t>
            </a:r>
            <a:r>
              <a:rPr lang="en-US" sz="1400" dirty="0">
                <a:solidFill>
                  <a:srgbClr val="FF0000"/>
                </a:solidFill>
              </a:rPr>
              <a:t>.</a:t>
            </a:r>
          </a:p>
          <a:p>
            <a:pPr marL="0" lvl="1"/>
            <a:endParaRPr lang="en-US" sz="1400" dirty="0">
              <a:solidFill>
                <a:schemeClr val="bg1"/>
              </a:solidFill>
            </a:endParaRPr>
          </a:p>
          <a:p>
            <a:r>
              <a:rPr lang="en-US" sz="1400" b="1" dirty="0">
                <a:solidFill>
                  <a:schemeClr val="bg1"/>
                </a:solidFill>
              </a:rPr>
              <a:t>Switzerland:</a:t>
            </a:r>
          </a:p>
          <a:p>
            <a:pPr marL="144000" lvl="1" indent="-144000">
              <a:buFont typeface="Arial" panose="020B0604020202020204" pitchFamily="34" charset="0"/>
              <a:buChar char="•"/>
            </a:pPr>
            <a:r>
              <a:rPr lang="en-US" sz="1000" dirty="0">
                <a:solidFill>
                  <a:schemeClr val="bg1"/>
                </a:solidFill>
              </a:rPr>
              <a:t>Switzerland sees about 40,000 weddings annually.</a:t>
            </a:r>
          </a:p>
          <a:p>
            <a:pPr marL="144000" lvl="1" indent="-144000">
              <a:buFont typeface="Arial" panose="020B0604020202020204" pitchFamily="34" charset="0"/>
              <a:buChar char="•"/>
            </a:pPr>
            <a:r>
              <a:rPr lang="en-US" sz="1000" dirty="0">
                <a:solidFill>
                  <a:schemeClr val="bg1"/>
                </a:solidFill>
              </a:rPr>
              <a:t>Average bachelor party spend ranges from CHF 700 - CHF 4,000.</a:t>
            </a:r>
          </a:p>
          <a:p>
            <a:pPr marL="144000" lvl="1" indent="-144000">
              <a:buFont typeface="Arial" panose="020B0604020202020204" pitchFamily="34" charset="0"/>
              <a:buChar char="•"/>
            </a:pPr>
            <a:r>
              <a:rPr lang="en-US" sz="1000" dirty="0">
                <a:solidFill>
                  <a:schemeClr val="bg1"/>
                </a:solidFill>
              </a:rPr>
              <a:t>Estimating that </a:t>
            </a:r>
            <a:r>
              <a:rPr lang="en-US" sz="1000" dirty="0">
                <a:solidFill>
                  <a:srgbClr val="FF0000"/>
                </a:solidFill>
              </a:rPr>
              <a:t>70% </a:t>
            </a:r>
            <a:r>
              <a:rPr lang="en-US" sz="1000" dirty="0">
                <a:solidFill>
                  <a:schemeClr val="bg1"/>
                </a:solidFill>
              </a:rPr>
              <a:t>host such parties, about 28,000 parties occur annually.</a:t>
            </a:r>
          </a:p>
          <a:p>
            <a:pPr marL="144000" lvl="1" indent="-144000">
              <a:buFont typeface="Arial" panose="020B0604020202020204" pitchFamily="34" charset="0"/>
              <a:buChar char="•"/>
            </a:pPr>
            <a:r>
              <a:rPr lang="en-US" sz="1000" dirty="0">
                <a:solidFill>
                  <a:schemeClr val="bg1"/>
                </a:solidFill>
              </a:rPr>
              <a:t>TAM for Switzerland:</a:t>
            </a:r>
            <a:br>
              <a:rPr lang="en-US" sz="1000" dirty="0">
                <a:solidFill>
                  <a:schemeClr val="bg1"/>
                </a:solidFill>
              </a:rPr>
            </a:br>
            <a:r>
              <a:rPr lang="en-US" sz="1000" dirty="0">
                <a:solidFill>
                  <a:schemeClr val="bg1"/>
                </a:solidFill>
              </a:rPr>
              <a:t>28,000 parties × </a:t>
            </a:r>
            <a:r>
              <a:rPr lang="en-US" sz="1000" dirty="0">
                <a:solidFill>
                  <a:srgbClr val="FF0000"/>
                </a:solidFill>
              </a:rPr>
              <a:t>CHF 1,500 (average spend) </a:t>
            </a:r>
            <a:r>
              <a:rPr lang="en-US" sz="1000" dirty="0">
                <a:solidFill>
                  <a:schemeClr val="bg1"/>
                </a:solidFill>
              </a:rPr>
              <a:t>= </a:t>
            </a:r>
            <a:r>
              <a:rPr lang="en-US" sz="1000" dirty="0">
                <a:solidFill>
                  <a:srgbClr val="FF0000"/>
                </a:solidFill>
              </a:rPr>
              <a:t>CHF 42 million annually</a:t>
            </a:r>
            <a:r>
              <a:rPr lang="en-US" sz="1000" dirty="0">
                <a:solidFill>
                  <a:schemeClr val="bg1"/>
                </a:solidFill>
              </a:rPr>
              <a:t>.</a:t>
            </a:r>
          </a:p>
          <a:p>
            <a:pPr marL="144000" lvl="1" indent="-144000">
              <a:buFont typeface="Arial" panose="020B0604020202020204" pitchFamily="34" charset="0"/>
              <a:buChar char="•"/>
            </a:pPr>
            <a:endParaRPr lang="en-US" sz="1000" dirty="0">
              <a:solidFill>
                <a:schemeClr val="bg1"/>
              </a:solidFill>
            </a:endParaRPr>
          </a:p>
          <a:p>
            <a:r>
              <a:rPr lang="en-US" sz="1400" b="1" dirty="0">
                <a:solidFill>
                  <a:schemeClr val="bg1"/>
                </a:solidFill>
              </a:rPr>
              <a:t>Austria:</a:t>
            </a:r>
            <a:endParaRPr lang="en-US" sz="1400" dirty="0">
              <a:solidFill>
                <a:schemeClr val="bg1"/>
              </a:solidFill>
            </a:endParaRPr>
          </a:p>
          <a:p>
            <a:pPr marL="144000" lvl="1" indent="-144000">
              <a:buFont typeface="Arial" panose="020B0604020202020204" pitchFamily="34" charset="0"/>
              <a:buChar char="•"/>
            </a:pPr>
            <a:r>
              <a:rPr lang="en-US" sz="1000" dirty="0">
                <a:solidFill>
                  <a:schemeClr val="bg1"/>
                </a:solidFill>
              </a:rPr>
              <a:t>Austria has around 45,000 weddings annually.</a:t>
            </a:r>
          </a:p>
          <a:p>
            <a:pPr marL="144000" lvl="1" indent="-144000">
              <a:buFont typeface="Arial" panose="020B0604020202020204" pitchFamily="34" charset="0"/>
              <a:buChar char="•"/>
            </a:pPr>
            <a:r>
              <a:rPr lang="en-US" sz="1000" dirty="0">
                <a:solidFill>
                  <a:schemeClr val="bg1"/>
                </a:solidFill>
              </a:rPr>
              <a:t>Average bachelor party spend ranges from €500 - €3,000.</a:t>
            </a:r>
          </a:p>
          <a:p>
            <a:pPr marL="144000" lvl="1" indent="-144000">
              <a:buFont typeface="Arial" panose="020B0604020202020204" pitchFamily="34" charset="0"/>
              <a:buChar char="•"/>
            </a:pPr>
            <a:r>
              <a:rPr lang="en-US" sz="1000" dirty="0">
                <a:solidFill>
                  <a:schemeClr val="bg1"/>
                </a:solidFill>
              </a:rPr>
              <a:t>With </a:t>
            </a:r>
            <a:r>
              <a:rPr lang="en-US" sz="1000" dirty="0">
                <a:solidFill>
                  <a:srgbClr val="FF0000"/>
                </a:solidFill>
              </a:rPr>
              <a:t>70%</a:t>
            </a:r>
            <a:r>
              <a:rPr lang="en-US" sz="1000" dirty="0">
                <a:solidFill>
                  <a:schemeClr val="bg1"/>
                </a:solidFill>
              </a:rPr>
              <a:t> hosting these events, about 31,500 parties occur annually.</a:t>
            </a:r>
          </a:p>
          <a:p>
            <a:pPr marL="144000" lvl="1" indent="-144000">
              <a:buFont typeface="Arial" panose="020B0604020202020204" pitchFamily="34" charset="0"/>
              <a:buChar char="•"/>
            </a:pPr>
            <a:r>
              <a:rPr lang="en-US" sz="1000" dirty="0">
                <a:solidFill>
                  <a:schemeClr val="bg1"/>
                </a:solidFill>
              </a:rPr>
              <a:t>TAM for Austria:</a:t>
            </a:r>
            <a:br>
              <a:rPr lang="en-US" sz="1000" dirty="0">
                <a:solidFill>
                  <a:schemeClr val="bg1"/>
                </a:solidFill>
              </a:rPr>
            </a:br>
            <a:r>
              <a:rPr lang="en-US" sz="1000" dirty="0">
                <a:solidFill>
                  <a:schemeClr val="bg1"/>
                </a:solidFill>
              </a:rPr>
              <a:t>31,500 parties × </a:t>
            </a:r>
            <a:r>
              <a:rPr lang="en-US" sz="1000" dirty="0">
                <a:solidFill>
                  <a:srgbClr val="FF0000"/>
                </a:solidFill>
              </a:rPr>
              <a:t>€1,500 (average spend) </a:t>
            </a:r>
            <a:r>
              <a:rPr lang="en-US" sz="1000" dirty="0">
                <a:solidFill>
                  <a:schemeClr val="bg1"/>
                </a:solidFill>
              </a:rPr>
              <a:t>= </a:t>
            </a:r>
            <a:r>
              <a:rPr lang="en-US" sz="1000" dirty="0">
                <a:solidFill>
                  <a:srgbClr val="FF0000"/>
                </a:solidFill>
              </a:rPr>
              <a:t>€47 million annually</a:t>
            </a:r>
          </a:p>
          <a:p>
            <a:pPr marL="742950" lvl="1" indent="-285750">
              <a:buFont typeface="Arial" panose="020B0604020202020204" pitchFamily="34" charset="0"/>
              <a:buChar char="•"/>
            </a:pPr>
            <a:endParaRPr lang="en-US" sz="1400" dirty="0">
              <a:solidFill>
                <a:schemeClr val="bg1"/>
              </a:solidFill>
            </a:endParaRPr>
          </a:p>
          <a:p>
            <a:r>
              <a:rPr lang="en-US" sz="2000" dirty="0">
                <a:solidFill>
                  <a:schemeClr val="bg1"/>
                </a:solidFill>
              </a:rPr>
              <a:t>Total TAM for DACH region:</a:t>
            </a:r>
          </a:p>
          <a:p>
            <a:pPr marL="144000" lvl="1" indent="-144000">
              <a:buFont typeface="Arial" panose="020B0604020202020204" pitchFamily="34" charset="0"/>
              <a:buChar char="•"/>
            </a:pPr>
            <a:r>
              <a:rPr lang="en-US" sz="1600" dirty="0">
                <a:solidFill>
                  <a:schemeClr val="bg1"/>
                </a:solidFill>
              </a:rPr>
              <a:t>Germany: €420 million</a:t>
            </a:r>
          </a:p>
          <a:p>
            <a:pPr marL="144000" lvl="1" indent="-144000">
              <a:buFont typeface="Arial" panose="020B0604020202020204" pitchFamily="34" charset="0"/>
              <a:buChar char="•"/>
            </a:pPr>
            <a:r>
              <a:rPr lang="en-US" sz="1600" dirty="0">
                <a:solidFill>
                  <a:schemeClr val="bg1"/>
                </a:solidFill>
              </a:rPr>
              <a:t>Switzerland: CHF 42 million (~€40 million)</a:t>
            </a:r>
          </a:p>
          <a:p>
            <a:pPr marL="144000" lvl="1" indent="-144000">
              <a:buFont typeface="Arial" panose="020B0604020202020204" pitchFamily="34" charset="0"/>
              <a:buChar char="•"/>
            </a:pPr>
            <a:r>
              <a:rPr lang="en-US" sz="1600" dirty="0">
                <a:solidFill>
                  <a:schemeClr val="bg1"/>
                </a:solidFill>
              </a:rPr>
              <a:t>Austria: €47 million</a:t>
            </a:r>
          </a:p>
          <a:p>
            <a:pPr marL="0" lvl="1"/>
            <a:endParaRPr lang="en-US" sz="1600" dirty="0">
              <a:solidFill>
                <a:schemeClr val="bg1"/>
              </a:solidFill>
            </a:endParaRPr>
          </a:p>
          <a:p>
            <a:pPr marL="0" lvl="1"/>
            <a:r>
              <a:rPr lang="en-US" sz="2000" b="1" dirty="0">
                <a:solidFill>
                  <a:schemeClr val="bg1"/>
                </a:solidFill>
                <a:sym typeface="Wingdings" panose="05000000000000000000" pitchFamily="2" charset="2"/>
              </a:rPr>
              <a:t> </a:t>
            </a:r>
            <a:r>
              <a:rPr lang="en-US" sz="2000" b="1" dirty="0">
                <a:solidFill>
                  <a:schemeClr val="bg1"/>
                </a:solidFill>
              </a:rPr>
              <a:t>Total TAM = €507 million annually.</a:t>
            </a:r>
          </a:p>
        </p:txBody>
      </p:sp>
      <p:sp>
        <p:nvSpPr>
          <p:cNvPr id="17" name="Shape 1">
            <a:extLst>
              <a:ext uri="{FF2B5EF4-FFF2-40B4-BE49-F238E27FC236}">
                <a16:creationId xmlns:a16="http://schemas.microsoft.com/office/drawing/2014/main" id="{73C71643-CF06-75DD-F4A4-A67ED73A8ECA}"/>
              </a:ext>
            </a:extLst>
          </p:cNvPr>
          <p:cNvSpPr/>
          <p:nvPr/>
        </p:nvSpPr>
        <p:spPr>
          <a:xfrm>
            <a:off x="4955668" y="1477685"/>
            <a:ext cx="4680000" cy="1265039"/>
          </a:xfrm>
          <a:prstGeom prst="roundRect">
            <a:avLst>
              <a:gd name="adj" fmla="val 2603"/>
            </a:avLst>
          </a:prstGeom>
          <a:solidFill>
            <a:srgbClr val="3A3B3C"/>
          </a:solidFill>
          <a:ln/>
        </p:spPr>
        <p:txBody>
          <a:bodyPr/>
          <a:lstStyle/>
          <a:p>
            <a:endParaRPr lang="de-DE"/>
          </a:p>
        </p:txBody>
      </p:sp>
      <p:sp>
        <p:nvSpPr>
          <p:cNvPr id="18" name="Shape 1">
            <a:extLst>
              <a:ext uri="{FF2B5EF4-FFF2-40B4-BE49-F238E27FC236}">
                <a16:creationId xmlns:a16="http://schemas.microsoft.com/office/drawing/2014/main" id="{392EE398-97C5-444D-6C3C-D8CBCEF80FCE}"/>
              </a:ext>
            </a:extLst>
          </p:cNvPr>
          <p:cNvSpPr/>
          <p:nvPr/>
        </p:nvSpPr>
        <p:spPr>
          <a:xfrm>
            <a:off x="9822991" y="1477685"/>
            <a:ext cx="4680000" cy="1265039"/>
          </a:xfrm>
          <a:prstGeom prst="roundRect">
            <a:avLst>
              <a:gd name="adj" fmla="val 2603"/>
            </a:avLst>
          </a:prstGeom>
          <a:solidFill>
            <a:srgbClr val="3A3B3C"/>
          </a:solidFill>
          <a:ln/>
        </p:spPr>
        <p:txBody>
          <a:bodyPr/>
          <a:lstStyle/>
          <a:p>
            <a:endParaRPr lang="de-DE"/>
          </a:p>
        </p:txBody>
      </p:sp>
      <p:sp>
        <p:nvSpPr>
          <p:cNvPr id="19" name="Text 2">
            <a:extLst>
              <a:ext uri="{FF2B5EF4-FFF2-40B4-BE49-F238E27FC236}">
                <a16:creationId xmlns:a16="http://schemas.microsoft.com/office/drawing/2014/main" id="{30DEBF9B-6DA4-A391-F21D-012D0C5D97B8}"/>
              </a:ext>
            </a:extLst>
          </p:cNvPr>
          <p:cNvSpPr/>
          <p:nvPr/>
        </p:nvSpPr>
        <p:spPr>
          <a:xfrm>
            <a:off x="5008776" y="1697236"/>
            <a:ext cx="2744510"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rPr>
              <a:t>2. Serviceable Addressable Market (SAM):</a:t>
            </a:r>
          </a:p>
        </p:txBody>
      </p:sp>
      <p:sp>
        <p:nvSpPr>
          <p:cNvPr id="20" name="Text 3">
            <a:extLst>
              <a:ext uri="{FF2B5EF4-FFF2-40B4-BE49-F238E27FC236}">
                <a16:creationId xmlns:a16="http://schemas.microsoft.com/office/drawing/2014/main" id="{5065B0A4-410E-FCEC-15FE-27ED07211080}"/>
              </a:ext>
            </a:extLst>
          </p:cNvPr>
          <p:cNvSpPr/>
          <p:nvPr/>
        </p:nvSpPr>
        <p:spPr>
          <a:xfrm>
            <a:off x="5008776" y="2171937"/>
            <a:ext cx="4612848" cy="5375791"/>
          </a:xfrm>
          <a:prstGeom prst="rect">
            <a:avLst/>
          </a:prstGeom>
          <a:noFill/>
          <a:ln/>
        </p:spPr>
        <p:txBody>
          <a:bodyPr wrap="none" lIns="0" tIns="0" rIns="0" bIns="0" rtlCol="0" anchor="t"/>
          <a:lstStyle/>
          <a:p>
            <a:r>
              <a:rPr lang="de-DE" sz="1400" b="1" dirty="0">
                <a:solidFill>
                  <a:schemeClr val="bg1"/>
                </a:solidFill>
              </a:rPr>
              <a:t>Germany</a:t>
            </a:r>
            <a:r>
              <a:rPr lang="de-DE" sz="1400" dirty="0">
                <a:solidFill>
                  <a:schemeClr val="bg1"/>
                </a:solidFill>
              </a:rPr>
              <a:t>:</a:t>
            </a:r>
          </a:p>
          <a:p>
            <a:r>
              <a:rPr lang="de-DE" sz="1000" dirty="0">
                <a:solidFill>
                  <a:schemeClr val="bg1"/>
                </a:solidFill>
              </a:rPr>
              <a:t>Given a </a:t>
            </a:r>
            <a:r>
              <a:rPr lang="de-DE" sz="1000" dirty="0" err="1">
                <a:solidFill>
                  <a:schemeClr val="bg1"/>
                </a:solidFill>
              </a:rPr>
              <a:t>competitive</a:t>
            </a:r>
            <a:r>
              <a:rPr lang="de-DE" sz="1000" dirty="0">
                <a:solidFill>
                  <a:schemeClr val="bg1"/>
                </a:solidFill>
              </a:rPr>
              <a:t> </a:t>
            </a:r>
            <a:r>
              <a:rPr lang="de-DE" sz="1000" dirty="0" err="1">
                <a:solidFill>
                  <a:schemeClr val="bg1"/>
                </a:solidFill>
              </a:rPr>
              <a:t>event</a:t>
            </a:r>
            <a:r>
              <a:rPr lang="de-DE" sz="1000" dirty="0">
                <a:solidFill>
                  <a:schemeClr val="bg1"/>
                </a:solidFill>
              </a:rPr>
              <a:t> </a:t>
            </a:r>
            <a:r>
              <a:rPr lang="de-DE" sz="1000" dirty="0" err="1">
                <a:solidFill>
                  <a:schemeClr val="bg1"/>
                </a:solidFill>
              </a:rPr>
              <a:t>planning</a:t>
            </a:r>
            <a:r>
              <a:rPr lang="de-DE" sz="1000" dirty="0">
                <a:solidFill>
                  <a:schemeClr val="bg1"/>
                </a:solidFill>
              </a:rPr>
              <a:t> </a:t>
            </a:r>
            <a:r>
              <a:rPr lang="de-DE" sz="1000" dirty="0" err="1">
                <a:solidFill>
                  <a:schemeClr val="bg1"/>
                </a:solidFill>
              </a:rPr>
              <a:t>market</a:t>
            </a:r>
            <a:r>
              <a:rPr lang="de-DE" sz="1000" dirty="0">
                <a:solidFill>
                  <a:schemeClr val="bg1"/>
                </a:solidFill>
              </a:rPr>
              <a:t>, </a:t>
            </a:r>
            <a:r>
              <a:rPr lang="de-DE" sz="1000" dirty="0" err="1">
                <a:solidFill>
                  <a:schemeClr val="bg1"/>
                </a:solidFill>
              </a:rPr>
              <a:t>with</a:t>
            </a:r>
            <a:r>
              <a:rPr lang="de-DE" sz="1000" dirty="0">
                <a:solidFill>
                  <a:schemeClr val="bg1"/>
                </a:solidFill>
              </a:rPr>
              <a:t> </a:t>
            </a:r>
            <a:r>
              <a:rPr lang="de-DE" sz="1000" dirty="0" err="1">
                <a:solidFill>
                  <a:schemeClr val="bg1"/>
                </a:solidFill>
              </a:rPr>
              <a:t>existing</a:t>
            </a:r>
            <a:r>
              <a:rPr lang="de-DE" sz="1000" dirty="0">
                <a:solidFill>
                  <a:schemeClr val="bg1"/>
                </a:solidFill>
              </a:rPr>
              <a:t> </a:t>
            </a:r>
            <a:r>
              <a:rPr lang="de-DE" sz="1000" dirty="0" err="1">
                <a:solidFill>
                  <a:schemeClr val="bg1"/>
                </a:solidFill>
              </a:rPr>
              <a:t>tools</a:t>
            </a:r>
            <a:r>
              <a:rPr lang="de-DE" sz="1000" dirty="0">
                <a:solidFill>
                  <a:schemeClr val="bg1"/>
                </a:solidFill>
              </a:rPr>
              <a:t>, a </a:t>
            </a:r>
            <a:r>
              <a:rPr lang="de-DE" sz="1000" dirty="0">
                <a:solidFill>
                  <a:srgbClr val="FF0000"/>
                </a:solidFill>
              </a:rPr>
              <a:t>40%</a:t>
            </a:r>
            <a:r>
              <a:rPr lang="de-DE" sz="1000" dirty="0">
                <a:solidFill>
                  <a:schemeClr val="bg1"/>
                </a:solidFill>
              </a:rPr>
              <a:t> </a:t>
            </a:r>
            <a:r>
              <a:rPr lang="de-DE" sz="1000" dirty="0" err="1">
                <a:solidFill>
                  <a:schemeClr val="bg1"/>
                </a:solidFill>
              </a:rPr>
              <a:t>market</a:t>
            </a:r>
            <a:r>
              <a:rPr lang="de-DE" sz="1000" dirty="0">
                <a:solidFill>
                  <a:schemeClr val="bg1"/>
                </a:solidFill>
              </a:rPr>
              <a:t> </a:t>
            </a:r>
            <a:r>
              <a:rPr lang="de-DE" sz="1000" dirty="0" err="1">
                <a:solidFill>
                  <a:schemeClr val="bg1"/>
                </a:solidFill>
              </a:rPr>
              <a:t>penetration</a:t>
            </a:r>
            <a:br>
              <a:rPr lang="de-DE" sz="1000" dirty="0">
                <a:solidFill>
                  <a:schemeClr val="bg1"/>
                </a:solidFill>
              </a:rPr>
            </a:br>
            <a:r>
              <a:rPr lang="de-DE" sz="1000" dirty="0" err="1">
                <a:solidFill>
                  <a:schemeClr val="bg1"/>
                </a:solidFill>
              </a:rPr>
              <a:t>could</a:t>
            </a:r>
            <a:r>
              <a:rPr lang="de-DE" sz="1000" dirty="0">
                <a:solidFill>
                  <a:schemeClr val="bg1"/>
                </a:solidFill>
              </a:rPr>
              <a:t> </a:t>
            </a:r>
            <a:r>
              <a:rPr lang="de-DE" sz="1000" dirty="0" err="1">
                <a:solidFill>
                  <a:schemeClr val="bg1"/>
                </a:solidFill>
              </a:rPr>
              <a:t>be</a:t>
            </a:r>
            <a:r>
              <a:rPr lang="de-DE" sz="1000" dirty="0">
                <a:solidFill>
                  <a:schemeClr val="bg1"/>
                </a:solidFill>
              </a:rPr>
              <a:t> </a:t>
            </a:r>
            <a:r>
              <a:rPr lang="de-DE" sz="1000" dirty="0" err="1">
                <a:solidFill>
                  <a:schemeClr val="bg1"/>
                </a:solidFill>
              </a:rPr>
              <a:t>realistic</a:t>
            </a:r>
            <a:r>
              <a:rPr lang="de-DE" sz="1000" dirty="0">
                <a:solidFill>
                  <a:schemeClr val="bg1"/>
                </a:solidFill>
              </a:rPr>
              <a:t> </a:t>
            </a:r>
            <a:r>
              <a:rPr lang="de-DE" sz="1000" dirty="0" err="1">
                <a:solidFill>
                  <a:schemeClr val="bg1"/>
                </a:solidFill>
              </a:rPr>
              <a:t>for</a:t>
            </a:r>
            <a:r>
              <a:rPr lang="de-DE" sz="1000" dirty="0">
                <a:solidFill>
                  <a:schemeClr val="bg1"/>
                </a:solidFill>
              </a:rPr>
              <a:t> an app-</a:t>
            </a:r>
            <a:r>
              <a:rPr lang="de-DE" sz="1000" dirty="0" err="1">
                <a:solidFill>
                  <a:schemeClr val="bg1"/>
                </a:solidFill>
              </a:rPr>
              <a:t>based</a:t>
            </a:r>
            <a:r>
              <a:rPr lang="de-DE" sz="1000" dirty="0">
                <a:solidFill>
                  <a:schemeClr val="bg1"/>
                </a:solidFill>
              </a:rPr>
              <a:t> </a:t>
            </a:r>
            <a:r>
              <a:rPr lang="de-DE" sz="1000" dirty="0" err="1">
                <a:solidFill>
                  <a:schemeClr val="bg1"/>
                </a:solidFill>
              </a:rPr>
              <a:t>solution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a:t>
            </a:r>
            <a:r>
              <a:rPr lang="de-DE" sz="1000" dirty="0">
                <a:solidFill>
                  <a:srgbClr val="FF0000"/>
                </a:solidFill>
              </a:rPr>
              <a:t>40%</a:t>
            </a:r>
            <a:r>
              <a:rPr lang="de-DE" sz="1000" dirty="0">
                <a:solidFill>
                  <a:schemeClr val="bg1"/>
                </a:solidFill>
              </a:rPr>
              <a:t> × </a:t>
            </a:r>
            <a:r>
              <a:rPr lang="de-DE" sz="1000" dirty="0">
                <a:solidFill>
                  <a:srgbClr val="FF0000"/>
                </a:solidFill>
              </a:rPr>
              <a:t>€420 </a:t>
            </a:r>
            <a:r>
              <a:rPr lang="de-DE" sz="1000" dirty="0" err="1">
                <a:solidFill>
                  <a:srgbClr val="FF0000"/>
                </a:solidFill>
              </a:rPr>
              <a:t>million</a:t>
            </a:r>
            <a:r>
              <a:rPr lang="de-DE" sz="1000" dirty="0">
                <a:solidFill>
                  <a:srgbClr val="FF0000"/>
                </a:solidFill>
              </a:rPr>
              <a:t> </a:t>
            </a:r>
            <a:r>
              <a:rPr lang="de-DE" sz="1000" dirty="0">
                <a:solidFill>
                  <a:schemeClr val="bg1"/>
                </a:solidFill>
              </a:rPr>
              <a:t>= </a:t>
            </a:r>
            <a:r>
              <a:rPr lang="de-DE" sz="1000" dirty="0">
                <a:solidFill>
                  <a:srgbClr val="FF0000"/>
                </a:solidFill>
              </a:rPr>
              <a:t>€168 </a:t>
            </a:r>
            <a:r>
              <a:rPr lang="de-DE" sz="1000" dirty="0" err="1">
                <a:solidFill>
                  <a:srgbClr val="FF0000"/>
                </a:solidFill>
              </a:rPr>
              <a:t>million</a:t>
            </a:r>
            <a:r>
              <a:rPr lang="de-DE" sz="1000" dirty="0">
                <a:solidFill>
                  <a:schemeClr val="bg1"/>
                </a:solidFill>
              </a:rPr>
              <a:t>.</a:t>
            </a:r>
          </a:p>
          <a:p>
            <a:pPr>
              <a:buFont typeface="Arial" panose="020B0604020202020204" pitchFamily="34" charset="0"/>
              <a:buChar char="•"/>
            </a:pPr>
            <a:endParaRPr lang="de-DE" sz="1000" b="1" dirty="0">
              <a:solidFill>
                <a:schemeClr val="bg1"/>
              </a:solidFill>
            </a:endParaRPr>
          </a:p>
          <a:p>
            <a:r>
              <a:rPr lang="de-DE" sz="1400" b="1" dirty="0" err="1">
                <a:solidFill>
                  <a:schemeClr val="bg1"/>
                </a:solidFill>
              </a:rPr>
              <a:t>Switzerland</a:t>
            </a:r>
            <a:r>
              <a:rPr lang="de-DE" sz="1400" b="1" dirty="0">
                <a:solidFill>
                  <a:schemeClr val="bg1"/>
                </a:solidFill>
              </a:rPr>
              <a:t>:</a:t>
            </a:r>
            <a:endParaRPr lang="de-DE" sz="1000" b="1" dirty="0">
              <a:solidFill>
                <a:schemeClr val="bg1"/>
              </a:solidFill>
            </a:endParaRPr>
          </a:p>
          <a:p>
            <a:r>
              <a:rPr lang="de-DE" sz="1000" dirty="0">
                <a:solidFill>
                  <a:schemeClr val="bg1"/>
                </a:solidFill>
              </a:rPr>
              <a:t>The </a:t>
            </a:r>
            <a:r>
              <a:rPr lang="de-DE" sz="1000" dirty="0" err="1">
                <a:solidFill>
                  <a:schemeClr val="bg1"/>
                </a:solidFill>
              </a:rPr>
              <a:t>market</a:t>
            </a:r>
            <a:r>
              <a:rPr lang="de-DE" sz="1000" dirty="0">
                <a:solidFill>
                  <a:schemeClr val="bg1"/>
                </a:solidFill>
              </a:rPr>
              <a:t> </a:t>
            </a:r>
            <a:r>
              <a:rPr lang="de-DE" sz="1000" dirty="0" err="1">
                <a:solidFill>
                  <a:schemeClr val="bg1"/>
                </a:solidFill>
              </a:rPr>
              <a:t>penetration</a:t>
            </a:r>
            <a:r>
              <a:rPr lang="de-DE" sz="1000" dirty="0">
                <a:solidFill>
                  <a:schemeClr val="bg1"/>
                </a:solidFill>
              </a:rPr>
              <a:t> </a:t>
            </a:r>
            <a:r>
              <a:rPr lang="de-DE" sz="1000" dirty="0" err="1">
                <a:solidFill>
                  <a:schemeClr val="bg1"/>
                </a:solidFill>
              </a:rPr>
              <a:t>here</a:t>
            </a:r>
            <a:r>
              <a:rPr lang="de-DE" sz="1000" dirty="0">
                <a:solidFill>
                  <a:schemeClr val="bg1"/>
                </a:solidFill>
              </a:rPr>
              <a:t> </a:t>
            </a:r>
            <a:r>
              <a:rPr lang="de-DE" sz="1000" dirty="0" err="1">
                <a:solidFill>
                  <a:schemeClr val="bg1"/>
                </a:solidFill>
              </a:rPr>
              <a:t>is</a:t>
            </a:r>
            <a:r>
              <a:rPr lang="de-DE" sz="1000" dirty="0">
                <a:solidFill>
                  <a:schemeClr val="bg1"/>
                </a:solidFill>
              </a:rPr>
              <a:t> </a:t>
            </a:r>
            <a:r>
              <a:rPr lang="de-DE" sz="1000" dirty="0" err="1">
                <a:solidFill>
                  <a:schemeClr val="bg1"/>
                </a:solidFill>
              </a:rPr>
              <a:t>smaller</a:t>
            </a:r>
            <a:r>
              <a:rPr lang="de-DE" sz="1000" dirty="0">
                <a:solidFill>
                  <a:schemeClr val="bg1"/>
                </a:solidFill>
              </a:rPr>
              <a:t> due </a:t>
            </a:r>
            <a:r>
              <a:rPr lang="de-DE" sz="1000" dirty="0" err="1">
                <a:solidFill>
                  <a:schemeClr val="bg1"/>
                </a:solidFill>
              </a:rPr>
              <a:t>to</a:t>
            </a:r>
            <a:r>
              <a:rPr lang="de-DE" sz="1000" dirty="0">
                <a:solidFill>
                  <a:schemeClr val="bg1"/>
                </a:solidFill>
              </a:rPr>
              <a:t> </a:t>
            </a:r>
            <a:r>
              <a:rPr lang="de-DE" sz="1000" dirty="0" err="1">
                <a:solidFill>
                  <a:schemeClr val="bg1"/>
                </a:solidFill>
              </a:rPr>
              <a:t>higher</a:t>
            </a:r>
            <a:r>
              <a:rPr lang="de-DE" sz="1000" dirty="0">
                <a:solidFill>
                  <a:schemeClr val="bg1"/>
                </a:solidFill>
              </a:rPr>
              <a:t> </a:t>
            </a:r>
            <a:r>
              <a:rPr lang="de-DE" sz="1000" dirty="0" err="1">
                <a:solidFill>
                  <a:schemeClr val="bg1"/>
                </a:solidFill>
              </a:rPr>
              <a:t>costs</a:t>
            </a:r>
            <a:r>
              <a:rPr lang="de-DE" sz="1000" dirty="0">
                <a:solidFill>
                  <a:schemeClr val="bg1"/>
                </a:solidFill>
              </a:rPr>
              <a:t> and </a:t>
            </a:r>
            <a:r>
              <a:rPr lang="de-DE" sz="1000" dirty="0" err="1">
                <a:solidFill>
                  <a:schemeClr val="bg1"/>
                </a:solidFill>
              </a:rPr>
              <a:t>smaller</a:t>
            </a:r>
            <a:r>
              <a:rPr lang="de-DE" sz="1000" dirty="0">
                <a:solidFill>
                  <a:schemeClr val="bg1"/>
                </a:solidFill>
              </a:rPr>
              <a:t> </a:t>
            </a:r>
            <a:r>
              <a:rPr lang="de-DE" sz="1000" dirty="0" err="1">
                <a:solidFill>
                  <a:schemeClr val="bg1"/>
                </a:solidFill>
              </a:rPr>
              <a:t>population</a:t>
            </a:r>
            <a:r>
              <a:rPr lang="de-DE" sz="1000" dirty="0">
                <a:solidFill>
                  <a:schemeClr val="bg1"/>
                </a:solidFill>
              </a:rPr>
              <a:t>.</a:t>
            </a:r>
            <a:br>
              <a:rPr lang="de-DE" sz="1000" dirty="0">
                <a:solidFill>
                  <a:schemeClr val="bg1"/>
                </a:solidFill>
              </a:rPr>
            </a:br>
            <a:r>
              <a:rPr lang="de-DE" sz="1000" dirty="0" err="1">
                <a:solidFill>
                  <a:schemeClr val="bg1"/>
                </a:solidFill>
              </a:rPr>
              <a:t>Assuming</a:t>
            </a:r>
            <a:r>
              <a:rPr lang="de-DE" sz="1000" dirty="0">
                <a:solidFill>
                  <a:schemeClr val="bg1"/>
                </a:solidFill>
              </a:rPr>
              <a:t> a </a:t>
            </a:r>
            <a:r>
              <a:rPr lang="de-DE" sz="1000" dirty="0">
                <a:solidFill>
                  <a:srgbClr val="FF0000"/>
                </a:solidFill>
              </a:rPr>
              <a:t>30% </a:t>
            </a:r>
            <a:r>
              <a:rPr lang="de-DE" sz="1000" dirty="0" err="1">
                <a:solidFill>
                  <a:srgbClr val="FF0000"/>
                </a:solidFill>
              </a:rPr>
              <a:t>penetration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a:t>
            </a:r>
            <a:r>
              <a:rPr lang="de-DE" sz="1000" dirty="0">
                <a:solidFill>
                  <a:srgbClr val="FF0000"/>
                </a:solidFill>
              </a:rPr>
              <a:t>30% × CHF 42 </a:t>
            </a:r>
            <a:r>
              <a:rPr lang="de-DE" sz="1000" dirty="0" err="1">
                <a:solidFill>
                  <a:srgbClr val="FF0000"/>
                </a:solidFill>
              </a:rPr>
              <a:t>million</a:t>
            </a:r>
            <a:r>
              <a:rPr lang="de-DE" sz="1000" dirty="0">
                <a:solidFill>
                  <a:srgbClr val="FF0000"/>
                </a:solidFill>
              </a:rPr>
              <a:t> = CHF 12.6 </a:t>
            </a:r>
            <a:r>
              <a:rPr lang="de-DE" sz="1000" dirty="0" err="1">
                <a:solidFill>
                  <a:srgbClr val="FF0000"/>
                </a:solidFill>
              </a:rPr>
              <a:t>million</a:t>
            </a:r>
            <a:r>
              <a:rPr lang="de-DE" sz="1000" dirty="0">
                <a:solidFill>
                  <a:srgbClr val="FF0000"/>
                </a:solidFill>
              </a:rPr>
              <a:t> (~€12 </a:t>
            </a:r>
            <a:r>
              <a:rPr lang="de-DE" sz="1000" dirty="0" err="1">
                <a:solidFill>
                  <a:srgbClr val="FF0000"/>
                </a:solidFill>
              </a:rPr>
              <a:t>million</a:t>
            </a:r>
            <a:r>
              <a:rPr lang="de-DE" sz="1000" dirty="0">
                <a:solidFill>
                  <a:srgbClr val="FF0000"/>
                </a:solidFill>
              </a:rPr>
              <a:t>).</a:t>
            </a:r>
          </a:p>
          <a:p>
            <a:endParaRPr lang="de-DE" sz="1000" b="1" dirty="0">
              <a:solidFill>
                <a:schemeClr val="bg1"/>
              </a:solidFill>
            </a:endParaRPr>
          </a:p>
          <a:p>
            <a:r>
              <a:rPr lang="de-DE" sz="1400" b="1" dirty="0">
                <a:solidFill>
                  <a:schemeClr val="bg1"/>
                </a:solidFill>
              </a:rPr>
              <a:t>Austria:</a:t>
            </a:r>
            <a:br>
              <a:rPr lang="de-DE" sz="1000" dirty="0">
                <a:solidFill>
                  <a:schemeClr val="bg1"/>
                </a:solidFill>
              </a:rPr>
            </a:br>
            <a:r>
              <a:rPr lang="de-DE" sz="1000" dirty="0" err="1">
                <a:solidFill>
                  <a:schemeClr val="bg1"/>
                </a:solidFill>
              </a:rPr>
              <a:t>Similar</a:t>
            </a:r>
            <a:r>
              <a:rPr lang="de-DE" sz="1000" dirty="0">
                <a:solidFill>
                  <a:schemeClr val="bg1"/>
                </a:solidFill>
              </a:rPr>
              <a:t> </a:t>
            </a:r>
            <a:r>
              <a:rPr lang="de-DE" sz="1000" dirty="0" err="1">
                <a:solidFill>
                  <a:schemeClr val="bg1"/>
                </a:solidFill>
              </a:rPr>
              <a:t>to</a:t>
            </a:r>
            <a:r>
              <a:rPr lang="de-DE" sz="1000" dirty="0">
                <a:solidFill>
                  <a:schemeClr val="bg1"/>
                </a:solidFill>
              </a:rPr>
              <a:t> Germany, </a:t>
            </a:r>
            <a:r>
              <a:rPr lang="de-DE" sz="1000" dirty="0" err="1">
                <a:solidFill>
                  <a:schemeClr val="bg1"/>
                </a:solidFill>
              </a:rPr>
              <a:t>with</a:t>
            </a:r>
            <a:r>
              <a:rPr lang="de-DE" sz="1000" dirty="0">
                <a:solidFill>
                  <a:schemeClr val="bg1"/>
                </a:solidFill>
              </a:rPr>
              <a:t> a </a:t>
            </a:r>
            <a:r>
              <a:rPr lang="de-DE" sz="1000" dirty="0">
                <a:solidFill>
                  <a:srgbClr val="FF0000"/>
                </a:solidFill>
              </a:rPr>
              <a:t>40% </a:t>
            </a:r>
            <a:r>
              <a:rPr lang="de-DE" sz="1000" dirty="0" err="1">
                <a:solidFill>
                  <a:schemeClr val="bg1"/>
                </a:solidFill>
              </a:rPr>
              <a:t>penetration</a:t>
            </a:r>
            <a:r>
              <a:rPr lang="de-DE" sz="1000" dirty="0">
                <a:solidFill>
                  <a:schemeClr val="bg1"/>
                </a:solidFill>
              </a:rPr>
              <a:t>:</a:t>
            </a:r>
          </a:p>
          <a:p>
            <a:pPr marL="144000" lvl="1" indent="-144000">
              <a:buFont typeface="Arial" panose="020B0604020202020204" pitchFamily="34" charset="0"/>
              <a:buChar char="•"/>
            </a:pPr>
            <a:r>
              <a:rPr lang="de-DE" sz="1000" dirty="0">
                <a:solidFill>
                  <a:schemeClr val="bg1"/>
                </a:solidFill>
              </a:rPr>
              <a:t>SAM: </a:t>
            </a:r>
            <a:r>
              <a:rPr lang="de-DE" sz="1000" dirty="0">
                <a:solidFill>
                  <a:srgbClr val="FF0000"/>
                </a:solidFill>
              </a:rPr>
              <a:t>40% × €47 </a:t>
            </a:r>
            <a:r>
              <a:rPr lang="de-DE" sz="1000" dirty="0" err="1">
                <a:solidFill>
                  <a:srgbClr val="FF0000"/>
                </a:solidFill>
              </a:rPr>
              <a:t>million</a:t>
            </a:r>
            <a:r>
              <a:rPr lang="de-DE" sz="1000" dirty="0">
                <a:solidFill>
                  <a:srgbClr val="FF0000"/>
                </a:solidFill>
              </a:rPr>
              <a:t> = €18.8 </a:t>
            </a:r>
            <a:r>
              <a:rPr lang="de-DE" sz="1000" dirty="0" err="1">
                <a:solidFill>
                  <a:srgbClr val="FF0000"/>
                </a:solidFill>
              </a:rPr>
              <a:t>million</a:t>
            </a:r>
            <a:r>
              <a:rPr lang="de-DE" sz="1000" dirty="0">
                <a:solidFill>
                  <a:srgbClr val="FF0000"/>
                </a:solidFill>
              </a:rPr>
              <a:t>.</a:t>
            </a:r>
          </a:p>
          <a:p>
            <a:endParaRPr lang="de-DE" sz="1000" b="1" dirty="0">
              <a:solidFill>
                <a:schemeClr val="bg1"/>
              </a:solidFill>
            </a:endParaRPr>
          </a:p>
          <a:p>
            <a:endParaRPr lang="de-DE" sz="1000" b="1" dirty="0">
              <a:solidFill>
                <a:schemeClr val="bg1"/>
              </a:solidFill>
            </a:endParaRPr>
          </a:p>
          <a:p>
            <a:endParaRPr lang="de-DE" sz="2000" dirty="0">
              <a:solidFill>
                <a:schemeClr val="bg1"/>
              </a:solidFill>
            </a:endParaRPr>
          </a:p>
          <a:p>
            <a:endParaRPr lang="de-DE" sz="2000" dirty="0">
              <a:solidFill>
                <a:schemeClr val="bg1"/>
              </a:solidFill>
            </a:endParaRPr>
          </a:p>
          <a:p>
            <a:endParaRPr lang="de-DE" sz="2000" dirty="0">
              <a:solidFill>
                <a:schemeClr val="bg1"/>
              </a:solidFill>
            </a:endParaRPr>
          </a:p>
          <a:p>
            <a:r>
              <a:rPr lang="de-DE" sz="2000" dirty="0">
                <a:solidFill>
                  <a:schemeClr val="bg1"/>
                </a:solidFill>
              </a:rPr>
              <a:t>Total SAM </a:t>
            </a:r>
            <a:r>
              <a:rPr lang="de-DE" sz="2000" dirty="0" err="1">
                <a:solidFill>
                  <a:schemeClr val="bg1"/>
                </a:solidFill>
              </a:rPr>
              <a:t>for</a:t>
            </a:r>
            <a:r>
              <a:rPr lang="de-DE" sz="2000" dirty="0">
                <a:solidFill>
                  <a:schemeClr val="bg1"/>
                </a:solidFill>
              </a:rPr>
              <a:t> DACH </a:t>
            </a:r>
            <a:r>
              <a:rPr lang="de-DE" sz="2000" dirty="0" err="1">
                <a:solidFill>
                  <a:schemeClr val="bg1"/>
                </a:solidFill>
              </a:rPr>
              <a:t>region</a:t>
            </a:r>
            <a:r>
              <a:rPr lang="de-DE" sz="2000" dirty="0">
                <a:solidFill>
                  <a:schemeClr val="bg1"/>
                </a:solidFill>
              </a:rPr>
              <a:t>:</a:t>
            </a:r>
          </a:p>
          <a:p>
            <a:pPr marL="144000" lvl="1" indent="-144000">
              <a:buFont typeface="Arial" panose="020B0604020202020204" pitchFamily="34" charset="0"/>
              <a:buChar char="•"/>
            </a:pPr>
            <a:r>
              <a:rPr lang="de-DE" sz="1600" dirty="0">
                <a:solidFill>
                  <a:schemeClr val="bg1"/>
                </a:solidFill>
              </a:rPr>
              <a:t>Germany: €168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€12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Austria: €18.8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Total SAM = €198.8 </a:t>
            </a:r>
            <a:r>
              <a:rPr lang="de-DE" sz="1600" dirty="0" err="1">
                <a:solidFill>
                  <a:schemeClr val="bg1"/>
                </a:solidFill>
              </a:rPr>
              <a:t>million</a:t>
            </a:r>
            <a:r>
              <a:rPr lang="de-DE" sz="1600" dirty="0">
                <a:solidFill>
                  <a:schemeClr val="bg1"/>
                </a:solidFill>
              </a:rPr>
              <a:t> </a:t>
            </a:r>
            <a:r>
              <a:rPr lang="de-DE" sz="1600" dirty="0" err="1">
                <a:solidFill>
                  <a:schemeClr val="bg1"/>
                </a:solidFill>
              </a:rPr>
              <a:t>annually</a:t>
            </a:r>
            <a:r>
              <a:rPr lang="de-DE" sz="1600" dirty="0">
                <a:solidFill>
                  <a:schemeClr val="bg1"/>
                </a:solidFill>
              </a:rPr>
              <a:t>.</a:t>
            </a:r>
          </a:p>
        </p:txBody>
      </p:sp>
      <p:sp>
        <p:nvSpPr>
          <p:cNvPr id="21" name="Text 2">
            <a:extLst>
              <a:ext uri="{FF2B5EF4-FFF2-40B4-BE49-F238E27FC236}">
                <a16:creationId xmlns:a16="http://schemas.microsoft.com/office/drawing/2014/main" id="{D784FF0B-790B-665B-337A-AC4F9A2ED3EA}"/>
              </a:ext>
            </a:extLst>
          </p:cNvPr>
          <p:cNvSpPr/>
          <p:nvPr/>
        </p:nvSpPr>
        <p:spPr>
          <a:xfrm>
            <a:off x="9890143" y="1697236"/>
            <a:ext cx="2744510" cy="343019"/>
          </a:xfrm>
          <a:prstGeom prst="rect">
            <a:avLst/>
          </a:prstGeom>
          <a:noFill/>
          <a:ln/>
        </p:spPr>
        <p:txBody>
          <a:bodyPr wrap="none" lIns="0" tIns="0" rIns="0" bIns="0" rtlCol="0" anchor="t"/>
          <a:lstStyle/>
          <a:p>
            <a:pPr marL="0" indent="0">
              <a:lnSpc>
                <a:spcPts val="2700"/>
              </a:lnSpc>
              <a:buNone/>
            </a:pPr>
            <a:r>
              <a:rPr lang="en-US" sz="2000" dirty="0">
                <a:solidFill>
                  <a:srgbClr val="CFCBBF"/>
                </a:solidFill>
              </a:rPr>
              <a:t>3. Serviceable Obtainable Market (SOM):</a:t>
            </a:r>
          </a:p>
        </p:txBody>
      </p:sp>
      <p:sp>
        <p:nvSpPr>
          <p:cNvPr id="22" name="Text 3">
            <a:extLst>
              <a:ext uri="{FF2B5EF4-FFF2-40B4-BE49-F238E27FC236}">
                <a16:creationId xmlns:a16="http://schemas.microsoft.com/office/drawing/2014/main" id="{8228DCFA-9FBD-572B-F797-4B9A8225D6CE}"/>
              </a:ext>
            </a:extLst>
          </p:cNvPr>
          <p:cNvSpPr/>
          <p:nvPr/>
        </p:nvSpPr>
        <p:spPr>
          <a:xfrm>
            <a:off x="9890143" y="2171937"/>
            <a:ext cx="4612848" cy="5375791"/>
          </a:xfrm>
          <a:prstGeom prst="rect">
            <a:avLst/>
          </a:prstGeom>
          <a:noFill/>
          <a:ln/>
        </p:spPr>
        <p:txBody>
          <a:bodyPr wrap="none" lIns="0" tIns="0" rIns="0" bIns="0" rtlCol="0" anchor="t"/>
          <a:lstStyle/>
          <a:p>
            <a:pPr marL="144000" lvl="1" indent="-144000">
              <a:buFont typeface="Arial" panose="020B0604020202020204" pitchFamily="34" charset="0"/>
              <a:buChar char="•"/>
            </a:pPr>
            <a:r>
              <a:rPr lang="de-DE" sz="1600" dirty="0">
                <a:solidFill>
                  <a:schemeClr val="bg1"/>
                </a:solidFill>
              </a:rPr>
              <a:t>New </a:t>
            </a:r>
            <a:r>
              <a:rPr lang="de-DE" sz="1600" dirty="0" err="1">
                <a:solidFill>
                  <a:schemeClr val="bg1"/>
                </a:solidFill>
              </a:rPr>
              <a:t>entrants</a:t>
            </a:r>
            <a:r>
              <a:rPr lang="de-DE" sz="1600" dirty="0">
                <a:solidFill>
                  <a:schemeClr val="bg1"/>
                </a:solidFill>
              </a:rPr>
              <a:t> </a:t>
            </a:r>
            <a:r>
              <a:rPr lang="de-DE" sz="1600" dirty="0" err="1">
                <a:solidFill>
                  <a:schemeClr val="bg1"/>
                </a:solidFill>
              </a:rPr>
              <a:t>can</a:t>
            </a:r>
            <a:r>
              <a:rPr lang="de-DE" sz="1600" dirty="0">
                <a:solidFill>
                  <a:schemeClr val="bg1"/>
                </a:solidFill>
              </a:rPr>
              <a:t> </a:t>
            </a:r>
            <a:r>
              <a:rPr lang="de-DE" sz="1600" dirty="0" err="1">
                <a:solidFill>
                  <a:schemeClr val="bg1"/>
                </a:solidFill>
              </a:rPr>
              <a:t>typically</a:t>
            </a:r>
            <a:r>
              <a:rPr lang="de-DE" sz="1600" dirty="0">
                <a:solidFill>
                  <a:schemeClr val="bg1"/>
                </a:solidFill>
              </a:rPr>
              <a:t> </a:t>
            </a:r>
            <a:r>
              <a:rPr lang="de-DE" sz="1600" dirty="0" err="1">
                <a:solidFill>
                  <a:schemeClr val="bg1"/>
                </a:solidFill>
              </a:rPr>
              <a:t>expect</a:t>
            </a:r>
            <a:r>
              <a:rPr lang="de-DE" sz="1600" dirty="0">
                <a:solidFill>
                  <a:schemeClr val="bg1"/>
                </a:solidFill>
              </a:rPr>
              <a:t> </a:t>
            </a:r>
            <a:r>
              <a:rPr lang="de-DE" sz="1600" dirty="0" err="1">
                <a:solidFill>
                  <a:schemeClr val="bg1"/>
                </a:solidFill>
              </a:rPr>
              <a:t>to</a:t>
            </a:r>
            <a:r>
              <a:rPr lang="de-DE" sz="1600" dirty="0">
                <a:solidFill>
                  <a:schemeClr val="bg1"/>
                </a:solidFill>
              </a:rPr>
              <a:t> </a:t>
            </a:r>
            <a:r>
              <a:rPr lang="de-DE" sz="1600" dirty="0" err="1">
                <a:solidFill>
                  <a:schemeClr val="bg1"/>
                </a:solidFill>
              </a:rPr>
              <a:t>capture</a:t>
            </a:r>
            <a:br>
              <a:rPr lang="de-DE" sz="1600" dirty="0">
                <a:solidFill>
                  <a:schemeClr val="bg1"/>
                </a:solidFill>
              </a:rPr>
            </a:br>
            <a:r>
              <a:rPr lang="de-DE" sz="1600" dirty="0" err="1">
                <a:solidFill>
                  <a:schemeClr val="bg1"/>
                </a:solidFill>
              </a:rPr>
              <a:t>around</a:t>
            </a:r>
            <a:r>
              <a:rPr lang="de-DE" sz="1600" dirty="0">
                <a:solidFill>
                  <a:schemeClr val="bg1"/>
                </a:solidFill>
              </a:rPr>
              <a:t> </a:t>
            </a:r>
            <a:r>
              <a:rPr lang="de-DE" sz="1600" dirty="0">
                <a:solidFill>
                  <a:srgbClr val="FF0000"/>
                </a:solidFill>
              </a:rPr>
              <a:t>1-5% </a:t>
            </a:r>
            <a:r>
              <a:rPr lang="de-DE" sz="1600" dirty="0" err="1">
                <a:solidFill>
                  <a:srgbClr val="FF0000"/>
                </a:solidFill>
              </a:rPr>
              <a:t>of</a:t>
            </a:r>
            <a:r>
              <a:rPr lang="de-DE" sz="1600" dirty="0">
                <a:solidFill>
                  <a:srgbClr val="FF0000"/>
                </a:solidFill>
              </a:rPr>
              <a:t> </a:t>
            </a:r>
            <a:r>
              <a:rPr lang="de-DE" sz="1600" dirty="0" err="1">
                <a:solidFill>
                  <a:srgbClr val="FF0000"/>
                </a:solidFill>
              </a:rPr>
              <a:t>the</a:t>
            </a:r>
            <a:r>
              <a:rPr lang="de-DE" sz="1600" dirty="0">
                <a:solidFill>
                  <a:srgbClr val="FF0000"/>
                </a:solidFill>
              </a:rPr>
              <a:t> SAM in </a:t>
            </a:r>
            <a:r>
              <a:rPr lang="de-DE" sz="1600" dirty="0" err="1">
                <a:solidFill>
                  <a:srgbClr val="FF0000"/>
                </a:solidFill>
              </a:rPr>
              <a:t>their</a:t>
            </a:r>
            <a:r>
              <a:rPr lang="de-DE" sz="1600" dirty="0">
                <a:solidFill>
                  <a:srgbClr val="FF0000"/>
                </a:solidFill>
              </a:rPr>
              <a:t> </a:t>
            </a:r>
            <a:r>
              <a:rPr lang="de-DE" sz="1600" dirty="0" err="1">
                <a:solidFill>
                  <a:srgbClr val="FF0000"/>
                </a:solidFill>
              </a:rPr>
              <a:t>early</a:t>
            </a:r>
            <a:r>
              <a:rPr lang="de-DE" sz="1600" dirty="0">
                <a:solidFill>
                  <a:srgbClr val="FF0000"/>
                </a:solidFill>
              </a:rPr>
              <a:t> </a:t>
            </a:r>
            <a:r>
              <a:rPr lang="de-DE" sz="1600" dirty="0" err="1">
                <a:solidFill>
                  <a:srgbClr val="FF0000"/>
                </a:solidFill>
              </a:rPr>
              <a:t>years</a:t>
            </a:r>
            <a:r>
              <a:rPr lang="de-DE" sz="1600" dirty="0">
                <a:solidFill>
                  <a:schemeClr val="bg1"/>
                </a:solidFill>
              </a:rPr>
              <a:t>.</a:t>
            </a:r>
          </a:p>
          <a:p>
            <a:pPr marL="144000" lvl="1" indent="-144000">
              <a:buFont typeface="Arial" panose="020B0604020202020204" pitchFamily="34" charset="0"/>
              <a:buChar char="•"/>
            </a:pP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Germany SOM: </a:t>
            </a:r>
            <a:r>
              <a:rPr lang="de-DE" sz="1600" dirty="0">
                <a:solidFill>
                  <a:srgbClr val="FF0000"/>
                </a:solidFill>
              </a:rPr>
              <a:t>3% </a:t>
            </a:r>
            <a:r>
              <a:rPr lang="de-DE" sz="1600" dirty="0" err="1">
                <a:solidFill>
                  <a:srgbClr val="FF0000"/>
                </a:solidFill>
              </a:rPr>
              <a:t>of</a:t>
            </a:r>
            <a:r>
              <a:rPr lang="de-DE" sz="1600" dirty="0">
                <a:solidFill>
                  <a:srgbClr val="FF0000"/>
                </a:solidFill>
              </a:rPr>
              <a:t> €168 </a:t>
            </a:r>
            <a:r>
              <a:rPr lang="de-DE" sz="1600" dirty="0" err="1">
                <a:solidFill>
                  <a:srgbClr val="FF0000"/>
                </a:solidFill>
              </a:rPr>
              <a:t>million</a:t>
            </a:r>
            <a:r>
              <a:rPr lang="de-DE" sz="1600" dirty="0">
                <a:solidFill>
                  <a:srgbClr val="FF0000"/>
                </a:solidFill>
              </a:rPr>
              <a:t> = €5 </a:t>
            </a:r>
            <a:r>
              <a:rPr lang="de-DE" sz="1600" dirty="0" err="1">
                <a:solidFill>
                  <a:srgbClr val="FF0000"/>
                </a:solidFill>
              </a:rPr>
              <a:t>million</a:t>
            </a:r>
            <a:r>
              <a:rPr lang="de-DE" sz="1600" dirty="0">
                <a:solidFill>
                  <a:srgbClr val="FF0000"/>
                </a:solidFill>
              </a:rPr>
              <a:t>.</a:t>
            </a: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SOM: </a:t>
            </a:r>
            <a:r>
              <a:rPr lang="de-DE" sz="1600" dirty="0">
                <a:solidFill>
                  <a:srgbClr val="FF0000"/>
                </a:solidFill>
              </a:rPr>
              <a:t>3% </a:t>
            </a:r>
            <a:r>
              <a:rPr lang="de-DE" sz="1600" dirty="0" err="1">
                <a:solidFill>
                  <a:srgbClr val="FF0000"/>
                </a:solidFill>
              </a:rPr>
              <a:t>of</a:t>
            </a:r>
            <a:r>
              <a:rPr lang="de-DE" sz="1600" dirty="0">
                <a:solidFill>
                  <a:srgbClr val="FF0000"/>
                </a:solidFill>
              </a:rPr>
              <a:t> €12 </a:t>
            </a:r>
            <a:r>
              <a:rPr lang="de-DE" sz="1600" dirty="0" err="1">
                <a:solidFill>
                  <a:srgbClr val="FF0000"/>
                </a:solidFill>
              </a:rPr>
              <a:t>million</a:t>
            </a:r>
            <a:r>
              <a:rPr lang="de-DE" sz="1600" dirty="0">
                <a:solidFill>
                  <a:srgbClr val="FF0000"/>
                </a:solidFill>
              </a:rPr>
              <a:t> = €0.36 </a:t>
            </a:r>
            <a:r>
              <a:rPr lang="de-DE" sz="1600" dirty="0" err="1">
                <a:solidFill>
                  <a:srgbClr val="FF0000"/>
                </a:solidFill>
              </a:rPr>
              <a:t>million</a:t>
            </a:r>
            <a:r>
              <a:rPr lang="de-DE" sz="1600" dirty="0">
                <a:solidFill>
                  <a:srgbClr val="FF0000"/>
                </a:solidFill>
              </a:rPr>
              <a:t>.</a:t>
            </a:r>
          </a:p>
          <a:p>
            <a:pPr marL="144000" lvl="1" indent="-144000">
              <a:buFont typeface="Arial" panose="020B0604020202020204" pitchFamily="34" charset="0"/>
              <a:buChar char="•"/>
            </a:pPr>
            <a:r>
              <a:rPr lang="de-DE" sz="1600" dirty="0">
                <a:solidFill>
                  <a:schemeClr val="bg1"/>
                </a:solidFill>
              </a:rPr>
              <a:t>Austria SOM: </a:t>
            </a:r>
            <a:r>
              <a:rPr lang="de-DE" sz="1600" dirty="0">
                <a:solidFill>
                  <a:srgbClr val="FF0000"/>
                </a:solidFill>
              </a:rPr>
              <a:t>3% </a:t>
            </a:r>
            <a:r>
              <a:rPr lang="de-DE" sz="1600" dirty="0" err="1">
                <a:solidFill>
                  <a:srgbClr val="FF0000"/>
                </a:solidFill>
              </a:rPr>
              <a:t>of</a:t>
            </a:r>
            <a:r>
              <a:rPr lang="de-DE" sz="1600" dirty="0">
                <a:solidFill>
                  <a:srgbClr val="FF0000"/>
                </a:solidFill>
              </a:rPr>
              <a:t> €18.8 </a:t>
            </a:r>
            <a:r>
              <a:rPr lang="de-DE" sz="1600" dirty="0" err="1">
                <a:solidFill>
                  <a:srgbClr val="FF0000"/>
                </a:solidFill>
              </a:rPr>
              <a:t>million</a:t>
            </a:r>
            <a:r>
              <a:rPr lang="de-DE" sz="1600" dirty="0">
                <a:solidFill>
                  <a:srgbClr val="FF0000"/>
                </a:solidFill>
              </a:rPr>
              <a:t> = €0.56 </a:t>
            </a:r>
            <a:r>
              <a:rPr lang="de-DE" sz="1600" dirty="0" err="1">
                <a:solidFill>
                  <a:srgbClr val="FF0000"/>
                </a:solidFill>
              </a:rPr>
              <a:t>million</a:t>
            </a:r>
            <a:r>
              <a:rPr lang="de-DE" sz="1600" dirty="0">
                <a:solidFill>
                  <a:srgbClr val="FF0000"/>
                </a:solidFill>
              </a:rPr>
              <a:t>.</a:t>
            </a:r>
          </a:p>
          <a:p>
            <a:pPr marL="144000" lvl="1" indent="-144000">
              <a:buFont typeface="Arial" panose="020B0604020202020204" pitchFamily="34" charset="0"/>
              <a:buChar char="•"/>
            </a:pPr>
            <a:endParaRPr lang="de-DE" sz="1600"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endParaRPr lang="de-DE" sz="2000" b="1" dirty="0">
              <a:solidFill>
                <a:schemeClr val="bg1"/>
              </a:solidFill>
            </a:endParaRPr>
          </a:p>
          <a:p>
            <a:pPr marL="0" lvl="1"/>
            <a:r>
              <a:rPr lang="de-DE" sz="2000" b="1" dirty="0">
                <a:solidFill>
                  <a:schemeClr val="bg1"/>
                </a:solidFill>
              </a:rPr>
              <a:t>Total SOM </a:t>
            </a:r>
            <a:r>
              <a:rPr lang="de-DE" sz="2000" b="1" dirty="0" err="1">
                <a:solidFill>
                  <a:schemeClr val="bg1"/>
                </a:solidFill>
              </a:rPr>
              <a:t>for</a:t>
            </a:r>
            <a:r>
              <a:rPr lang="de-DE" sz="2000" b="1" dirty="0">
                <a:solidFill>
                  <a:schemeClr val="bg1"/>
                </a:solidFill>
              </a:rPr>
              <a:t> DACH </a:t>
            </a:r>
            <a:r>
              <a:rPr lang="de-DE" sz="2000" b="1" dirty="0" err="1">
                <a:solidFill>
                  <a:schemeClr val="bg1"/>
                </a:solidFill>
              </a:rPr>
              <a:t>region</a:t>
            </a:r>
            <a:r>
              <a:rPr lang="de-DE" sz="2000" b="1" dirty="0">
                <a:solidFill>
                  <a:schemeClr val="bg1"/>
                </a:solidFill>
              </a:rPr>
              <a:t>:</a:t>
            </a:r>
          </a:p>
          <a:p>
            <a:pPr marL="144000" lvl="1" indent="-144000">
              <a:buFont typeface="Arial" panose="020B0604020202020204" pitchFamily="34" charset="0"/>
              <a:buChar char="•"/>
            </a:pPr>
            <a:r>
              <a:rPr lang="de-DE" sz="1600" dirty="0">
                <a:solidFill>
                  <a:schemeClr val="bg1"/>
                </a:solidFill>
              </a:rPr>
              <a:t>Germany: €5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err="1">
                <a:solidFill>
                  <a:schemeClr val="bg1"/>
                </a:solidFill>
              </a:rPr>
              <a:t>Switzerland</a:t>
            </a:r>
            <a:r>
              <a:rPr lang="de-DE" sz="1600" dirty="0">
                <a:solidFill>
                  <a:schemeClr val="bg1"/>
                </a:solidFill>
              </a:rPr>
              <a:t>: €0.36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Austria: €0.56 </a:t>
            </a:r>
            <a:r>
              <a:rPr lang="de-DE" sz="1600" dirty="0" err="1">
                <a:solidFill>
                  <a:schemeClr val="bg1"/>
                </a:solidFill>
              </a:rPr>
              <a:t>million</a:t>
            </a:r>
            <a:endParaRPr lang="de-DE" sz="1600" dirty="0">
              <a:solidFill>
                <a:schemeClr val="bg1"/>
              </a:solidFill>
            </a:endParaRPr>
          </a:p>
          <a:p>
            <a:pPr marL="144000" lvl="1" indent="-144000">
              <a:buFont typeface="Arial" panose="020B0604020202020204" pitchFamily="34" charset="0"/>
              <a:buChar char="•"/>
            </a:pPr>
            <a:r>
              <a:rPr lang="de-DE" sz="1600" dirty="0">
                <a:solidFill>
                  <a:schemeClr val="bg1"/>
                </a:solidFill>
              </a:rPr>
              <a:t>Total SOM = €5.92 </a:t>
            </a:r>
            <a:r>
              <a:rPr lang="de-DE" sz="1600" dirty="0" err="1">
                <a:solidFill>
                  <a:schemeClr val="bg1"/>
                </a:solidFill>
              </a:rPr>
              <a:t>million</a:t>
            </a:r>
            <a:r>
              <a:rPr lang="de-DE" sz="1600" dirty="0">
                <a:solidFill>
                  <a:schemeClr val="bg1"/>
                </a:solidFill>
              </a:rPr>
              <a:t> </a:t>
            </a:r>
            <a:r>
              <a:rPr lang="de-DE" sz="1600" dirty="0" err="1">
                <a:solidFill>
                  <a:schemeClr val="bg1"/>
                </a:solidFill>
              </a:rPr>
              <a:t>annually</a:t>
            </a:r>
            <a:r>
              <a:rPr lang="de-DE" sz="1600" dirty="0">
                <a:solidFill>
                  <a:schemeClr val="bg1"/>
                </a:solidFill>
              </a:rPr>
              <a:t>.</a:t>
            </a:r>
          </a:p>
        </p:txBody>
      </p:sp>
    </p:spTree>
    <p:extLst>
      <p:ext uri="{BB962C8B-B14F-4D97-AF65-F5344CB8AC3E}">
        <p14:creationId xmlns:p14="http://schemas.microsoft.com/office/powerpoint/2010/main" val="229174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CF308-7A33-DC47-F991-080900A8021A}"/>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B78639E4-90A1-E52E-1ECE-2A643F4525D8}"/>
              </a:ext>
            </a:extLst>
          </p:cNvPr>
          <p:cNvSpPr txBox="1"/>
          <p:nvPr/>
        </p:nvSpPr>
        <p:spPr>
          <a:xfrm>
            <a:off x="380010" y="1116281"/>
            <a:ext cx="13561621" cy="6740307"/>
          </a:xfrm>
          <a:prstGeom prst="rect">
            <a:avLst/>
          </a:prstGeom>
          <a:noFill/>
        </p:spPr>
        <p:txBody>
          <a:bodyPr wrap="square" rtlCol="0">
            <a:spAutoFit/>
          </a:bodyPr>
          <a:lstStyle/>
          <a:p>
            <a:r>
              <a:rPr lang="en-US" sz="1600" dirty="0">
                <a:solidFill>
                  <a:schemeClr val="bg1"/>
                </a:solidFill>
              </a:rPr>
              <a:t>GameOver.ai developing an AI-powered platform that revolutionizes bachelor/bachelorette party planning &amp; execution.</a:t>
            </a:r>
            <a:br>
              <a:rPr lang="en-US" sz="1600" dirty="0">
                <a:solidFill>
                  <a:schemeClr val="bg1"/>
                </a:solidFill>
              </a:rPr>
            </a:br>
            <a:r>
              <a:rPr lang="en-US" sz="1600" dirty="0">
                <a:solidFill>
                  <a:schemeClr val="bg1"/>
                </a:solidFill>
              </a:rPr>
              <a:t>Our app matches group preferences with curated experiences, solving the common headaches of organizing these events.</a:t>
            </a:r>
            <a:br>
              <a:rPr lang="en-US" sz="1600" dirty="0">
                <a:solidFill>
                  <a:schemeClr val="bg1"/>
                </a:solidFill>
              </a:rPr>
            </a:br>
            <a:endParaRPr lang="en-US" sz="1600" dirty="0">
              <a:solidFill>
                <a:schemeClr val="bg1"/>
              </a:solidFill>
            </a:endParaRPr>
          </a:p>
          <a:p>
            <a:r>
              <a:rPr lang="en-US" sz="1600" dirty="0">
                <a:solidFill>
                  <a:schemeClr val="bg1"/>
                </a:solidFill>
              </a:rPr>
              <a:t>What makes us unique?</a:t>
            </a:r>
            <a:br>
              <a:rPr lang="en-US" sz="1600" dirty="0">
                <a:solidFill>
                  <a:schemeClr val="bg1"/>
                </a:solidFill>
              </a:rPr>
            </a:br>
            <a:r>
              <a:rPr lang="en-US" sz="1600" dirty="0">
                <a:solidFill>
                  <a:schemeClr val="bg1"/>
                </a:solidFill>
              </a:rPr>
              <a:t>Our AI analyzes group dynamics, preferences, and budgets to suggest perfectly matched packages - from local activities to international trips. We're eliminating the typical pain points: complex group coordination, conflicting preferences, and time-consuming research.</a:t>
            </a:r>
            <a:br>
              <a:rPr lang="en-US" sz="1600" dirty="0">
                <a:solidFill>
                  <a:schemeClr val="bg1"/>
                </a:solidFill>
              </a:rPr>
            </a:br>
            <a:endParaRPr lang="en-US" sz="1600" dirty="0">
              <a:solidFill>
                <a:schemeClr val="bg1"/>
              </a:solidFill>
            </a:endParaRPr>
          </a:p>
          <a:p>
            <a:r>
              <a:rPr lang="en-US" sz="1600" dirty="0">
                <a:solidFill>
                  <a:schemeClr val="bg1"/>
                </a:solidFill>
              </a:rPr>
              <a:t>The market potential is significant: In the Dach region (Germany, Austria, Switzerland) alone, there are almost 500,000 weddings annually, each typically involving a bachelor/bachelorette party. Current solutions are fragmented and manual, while we offer a one-stop platform with smart &amp; AI automation.</a:t>
            </a:r>
          </a:p>
          <a:p>
            <a:endParaRPr lang="en-US" sz="1600" dirty="0">
              <a:solidFill>
                <a:schemeClr val="bg1"/>
              </a:solidFill>
            </a:endParaRPr>
          </a:p>
          <a:p>
            <a:r>
              <a:rPr lang="en-US" sz="1600" dirty="0">
                <a:solidFill>
                  <a:schemeClr val="bg1"/>
                </a:solidFill>
              </a:rPr>
              <a:t>Our revenue model combines commission-based partnerships with venues and experience providers, plus premium features for users.</a:t>
            </a:r>
            <a:br>
              <a:rPr lang="en-US" sz="1600" dirty="0">
                <a:solidFill>
                  <a:schemeClr val="bg1"/>
                </a:solidFill>
              </a:rPr>
            </a:br>
            <a:r>
              <a:rPr lang="en-US" sz="1600" dirty="0">
                <a:solidFill>
                  <a:schemeClr val="bg1"/>
                </a:solidFill>
              </a:rPr>
              <a:t>We've already developed AI-driven questionnaires and matching algorithms, and we're partnering with established venues and event providers.</a:t>
            </a:r>
            <a:br>
              <a:rPr lang="en-US" sz="1600" dirty="0">
                <a:solidFill>
                  <a:schemeClr val="bg1"/>
                </a:solidFill>
              </a:rPr>
            </a:br>
            <a:endParaRPr lang="en-US" sz="1600" dirty="0">
              <a:solidFill>
                <a:schemeClr val="bg1"/>
              </a:solidFill>
            </a:endParaRPr>
          </a:p>
          <a:p>
            <a:r>
              <a:rPr lang="en-US" sz="1600" dirty="0">
                <a:solidFill>
                  <a:schemeClr val="bg1"/>
                </a:solidFill>
              </a:rPr>
              <a:t>Think of us as the 'Spotify of party planning' - where AI-powered personalization meets seamless group coordination, making memorable celebrations effortless."</a:t>
            </a:r>
          </a:p>
          <a:p>
            <a:br>
              <a:rPr lang="en-US" sz="1600" dirty="0">
                <a:solidFill>
                  <a:schemeClr val="bg1"/>
                </a:solidFill>
              </a:rPr>
            </a:br>
            <a:r>
              <a:rPr lang="en-US" sz="1600" b="1" u="sng" dirty="0">
                <a:solidFill>
                  <a:schemeClr val="bg1"/>
                </a:solidFill>
              </a:rPr>
              <a:t>Key Benefits:</a:t>
            </a:r>
          </a:p>
          <a:p>
            <a:pPr marL="285750" indent="-285750">
              <a:buFontTx/>
              <a:buChar char="-"/>
            </a:pPr>
            <a:r>
              <a:rPr lang="en-US" sz="1600" dirty="0">
                <a:solidFill>
                  <a:schemeClr val="bg1"/>
                </a:solidFill>
              </a:rPr>
              <a:t>Time savings through AI-powered matching</a:t>
            </a:r>
          </a:p>
          <a:p>
            <a:pPr marL="285750" indent="-285750">
              <a:buFontTx/>
              <a:buChar char="-"/>
            </a:pPr>
            <a:r>
              <a:rPr lang="en-US" sz="1600" dirty="0">
                <a:solidFill>
                  <a:schemeClr val="bg1"/>
                </a:solidFill>
              </a:rPr>
              <a:t>Reduced group conflicts via preference analysis</a:t>
            </a:r>
          </a:p>
          <a:p>
            <a:pPr marL="285750" indent="-285750">
              <a:buFontTx/>
              <a:buChar char="-"/>
            </a:pPr>
            <a:r>
              <a:rPr lang="en-US" sz="1600" dirty="0">
                <a:solidFill>
                  <a:schemeClr val="bg1"/>
                </a:solidFill>
              </a:rPr>
              <a:t>Streamlined planning and booking process</a:t>
            </a:r>
          </a:p>
          <a:p>
            <a:pPr marL="285750" indent="-285750">
              <a:buFontTx/>
              <a:buChar char="-"/>
            </a:pPr>
            <a:r>
              <a:rPr lang="en-US" sz="1600" dirty="0">
                <a:solidFill>
                  <a:schemeClr val="bg1"/>
                </a:solidFill>
              </a:rPr>
              <a:t>Personalized packages for every group type</a:t>
            </a:r>
          </a:p>
          <a:p>
            <a:endParaRPr lang="en-US" sz="1600" dirty="0">
              <a:solidFill>
                <a:schemeClr val="bg1"/>
              </a:solidFill>
            </a:endParaRPr>
          </a:p>
          <a:p>
            <a:r>
              <a:rPr lang="en-US" sz="1600" b="1" u="sng" dirty="0">
                <a:solidFill>
                  <a:schemeClr val="bg1"/>
                </a:solidFill>
              </a:rPr>
              <a:t>Market Opportunity:</a:t>
            </a:r>
          </a:p>
          <a:p>
            <a:pPr marL="285750" indent="-285750">
              <a:buFontTx/>
              <a:buChar char="-"/>
            </a:pPr>
            <a:r>
              <a:rPr lang="en-US" sz="1600" dirty="0">
                <a:solidFill>
                  <a:schemeClr val="bg1"/>
                </a:solidFill>
              </a:rPr>
              <a:t>Growing experience economy</a:t>
            </a:r>
          </a:p>
          <a:p>
            <a:pPr marL="285750" indent="-285750">
              <a:buFontTx/>
              <a:buChar char="-"/>
            </a:pPr>
            <a:r>
              <a:rPr lang="en-US" sz="1600" dirty="0">
                <a:solidFill>
                  <a:schemeClr val="bg1"/>
                </a:solidFill>
              </a:rPr>
              <a:t>Digital transformation in event planning</a:t>
            </a:r>
          </a:p>
          <a:p>
            <a:pPr marL="285750" indent="-285750">
              <a:buFontTx/>
              <a:buChar char="-"/>
            </a:pPr>
            <a:r>
              <a:rPr lang="en-US" sz="1600" dirty="0">
                <a:solidFill>
                  <a:schemeClr val="bg1"/>
                </a:solidFill>
              </a:rPr>
              <a:t>Untapped automation potential</a:t>
            </a:r>
          </a:p>
          <a:p>
            <a:pPr marL="285750" indent="-285750">
              <a:buFontTx/>
              <a:buChar char="-"/>
            </a:pPr>
            <a:r>
              <a:rPr lang="en-US" sz="1600" dirty="0">
                <a:solidFill>
                  <a:schemeClr val="bg1"/>
                </a:solidFill>
              </a:rPr>
              <a:t>Strong recurring seasonal demand</a:t>
            </a:r>
          </a:p>
          <a:p>
            <a:endParaRPr lang="de-DE" sz="1600" dirty="0">
              <a:solidFill>
                <a:schemeClr val="bg1"/>
              </a:solidFill>
            </a:endParaRPr>
          </a:p>
        </p:txBody>
      </p:sp>
      <p:sp>
        <p:nvSpPr>
          <p:cNvPr id="3" name="Textfeld 2">
            <a:extLst>
              <a:ext uri="{FF2B5EF4-FFF2-40B4-BE49-F238E27FC236}">
                <a16:creationId xmlns:a16="http://schemas.microsoft.com/office/drawing/2014/main" id="{B751DE09-D4DE-8C13-58A3-A4206676C3CC}"/>
              </a:ext>
            </a:extLst>
          </p:cNvPr>
          <p:cNvSpPr txBox="1"/>
          <p:nvPr/>
        </p:nvSpPr>
        <p:spPr>
          <a:xfrm>
            <a:off x="380010" y="437914"/>
            <a:ext cx="13965382" cy="523220"/>
          </a:xfrm>
          <a:prstGeom prst="rect">
            <a:avLst/>
          </a:prstGeom>
          <a:noFill/>
        </p:spPr>
        <p:txBody>
          <a:bodyPr wrap="square" rtlCol="0">
            <a:spAutoFit/>
          </a:bodyPr>
          <a:lstStyle/>
          <a:p>
            <a:r>
              <a:rPr lang="de-DE" sz="2800" b="1" dirty="0">
                <a:solidFill>
                  <a:schemeClr val="bg1"/>
                </a:solidFill>
              </a:rPr>
              <a:t>Elevator Pitch</a:t>
            </a:r>
          </a:p>
        </p:txBody>
      </p:sp>
    </p:spTree>
    <p:extLst>
      <p:ext uri="{BB962C8B-B14F-4D97-AF65-F5344CB8AC3E}">
        <p14:creationId xmlns:p14="http://schemas.microsoft.com/office/powerpoint/2010/main" val="366875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C496E-D09A-D71C-B02D-869588FAEE7A}"/>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D12C09B2-1C48-8458-25A8-75BE49973315}"/>
              </a:ext>
            </a:extLst>
          </p:cNvPr>
          <p:cNvSpPr txBox="1"/>
          <p:nvPr/>
        </p:nvSpPr>
        <p:spPr>
          <a:xfrm>
            <a:off x="380010" y="437914"/>
            <a:ext cx="13965382" cy="523220"/>
          </a:xfrm>
          <a:prstGeom prst="rect">
            <a:avLst/>
          </a:prstGeom>
          <a:noFill/>
        </p:spPr>
        <p:txBody>
          <a:bodyPr wrap="square" rtlCol="0">
            <a:spAutoFit/>
          </a:bodyPr>
          <a:lstStyle/>
          <a:p>
            <a:r>
              <a:rPr lang="de-DE" sz="2800" b="1" dirty="0">
                <a:solidFill>
                  <a:schemeClr val="bg1"/>
                </a:solidFill>
              </a:rPr>
              <a:t>Elevator Pitch</a:t>
            </a:r>
          </a:p>
        </p:txBody>
      </p:sp>
      <p:sp>
        <p:nvSpPr>
          <p:cNvPr id="8" name="Textfeld 7">
            <a:extLst>
              <a:ext uri="{FF2B5EF4-FFF2-40B4-BE49-F238E27FC236}">
                <a16:creationId xmlns:a16="http://schemas.microsoft.com/office/drawing/2014/main" id="{AA4DBDD7-BB60-B80C-6D8E-F0EDB82ACC79}"/>
              </a:ext>
            </a:extLst>
          </p:cNvPr>
          <p:cNvSpPr txBox="1"/>
          <p:nvPr/>
        </p:nvSpPr>
        <p:spPr>
          <a:xfrm>
            <a:off x="616226" y="1292087"/>
            <a:ext cx="13258800" cy="2308324"/>
          </a:xfrm>
          <a:prstGeom prst="rect">
            <a:avLst/>
          </a:prstGeom>
          <a:noFill/>
        </p:spPr>
        <p:txBody>
          <a:bodyPr wrap="square" rtlCol="0">
            <a:spAutoFit/>
          </a:bodyPr>
          <a:lstStyle/>
          <a:p>
            <a:r>
              <a:rPr kumimoji="0" lang="de-DE" altLang="de-DE" sz="1800" b="0" i="0" u="none" strike="noStrike" cap="none" normalizeH="0" baseline="0" dirty="0">
                <a:ln>
                  <a:noFill/>
                </a:ln>
                <a:solidFill>
                  <a:srgbClr val="FFFFFF"/>
                </a:solidFill>
                <a:effectLst/>
                <a:latin typeface="Arial Unicode MS"/>
                <a:ea typeface="ui-monospace"/>
              </a:rPr>
              <a:t>Prompt: </a:t>
            </a:r>
            <a:r>
              <a:rPr kumimoji="0" lang="de-DE" altLang="de-DE" sz="1800" b="0" i="0" u="none" strike="noStrike" cap="none" normalizeH="0" baseline="0" dirty="0" err="1">
                <a:ln>
                  <a:noFill/>
                </a:ln>
                <a:solidFill>
                  <a:srgbClr val="FFFFFF"/>
                </a:solidFill>
                <a:effectLst/>
                <a:latin typeface="Arial Unicode MS"/>
                <a:ea typeface="ui-monospace"/>
              </a:rPr>
              <a:t>Adopt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role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of</a:t>
            </a:r>
            <a:r>
              <a:rPr kumimoji="0" lang="de-DE" altLang="de-DE" sz="1800" b="0" i="0" u="none" strike="noStrike" cap="none" normalizeH="0" baseline="0" dirty="0">
                <a:ln>
                  <a:noFill/>
                </a:ln>
                <a:solidFill>
                  <a:srgbClr val="FFFFFF"/>
                </a:solidFill>
                <a:effectLst/>
                <a:latin typeface="Arial Unicode MS"/>
                <a:ea typeface="ui-monospace"/>
              </a:rPr>
              <a:t> a </a:t>
            </a:r>
            <a:r>
              <a:rPr kumimoji="0" lang="de-DE" altLang="de-DE" sz="1800" b="0" i="0" u="none" strike="noStrike" cap="none" normalizeH="0" baseline="0" dirty="0" err="1">
                <a:ln>
                  <a:noFill/>
                </a:ln>
                <a:solidFill>
                  <a:srgbClr val="FFFFFF"/>
                </a:solidFill>
                <a:effectLst/>
                <a:latin typeface="Arial Unicode MS"/>
                <a:ea typeface="ui-monospace"/>
              </a:rPr>
              <a:t>seasoned</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sales</a:t>
            </a:r>
            <a:r>
              <a:rPr kumimoji="0" lang="de-DE" altLang="de-DE" sz="1800" b="0" i="0" u="none" strike="noStrike" cap="none" normalizeH="0" baseline="0" dirty="0">
                <a:ln>
                  <a:noFill/>
                </a:ln>
                <a:solidFill>
                  <a:srgbClr val="FFFFFF"/>
                </a:solidFill>
                <a:effectLst/>
                <a:latin typeface="Arial Unicode MS"/>
                <a:ea typeface="ui-monospace"/>
              </a:rPr>
              <a:t> professional </a:t>
            </a:r>
            <a:r>
              <a:rPr kumimoji="0" lang="de-DE" altLang="de-DE" sz="1800" b="0" i="0" u="none" strike="noStrike" cap="none" normalizeH="0" baseline="0" dirty="0" err="1">
                <a:ln>
                  <a:noFill/>
                </a:ln>
                <a:solidFill>
                  <a:srgbClr val="FFFFFF"/>
                </a:solidFill>
                <a:effectLst/>
                <a:latin typeface="Arial Unicode MS"/>
                <a:ea typeface="ui-monospace"/>
              </a:rPr>
              <a:t>crafting</a:t>
            </a:r>
            <a:r>
              <a:rPr kumimoji="0" lang="de-DE" altLang="de-DE" sz="1800" b="0" i="0" u="none" strike="noStrike" cap="none" normalizeH="0" baseline="0" dirty="0">
                <a:ln>
                  <a:noFill/>
                </a:ln>
                <a:solidFill>
                  <a:srgbClr val="FFFFFF"/>
                </a:solidFill>
                <a:effectLst/>
                <a:latin typeface="Arial Unicode MS"/>
                <a:ea typeface="ui-monospace"/>
              </a:rPr>
              <a:t> a </a:t>
            </a:r>
            <a:r>
              <a:rPr kumimoji="0" lang="de-DE" altLang="de-DE" sz="1800" b="0" i="0" u="none" strike="noStrike" cap="none" normalizeH="0" baseline="0" dirty="0" err="1">
                <a:ln>
                  <a:noFill/>
                </a:ln>
                <a:solidFill>
                  <a:srgbClr val="FFFFFF"/>
                </a:solidFill>
                <a:effectLst/>
                <a:latin typeface="Arial Unicode MS"/>
                <a:ea typeface="ui-monospace"/>
              </a:rPr>
              <a:t>compelling</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sales</a:t>
            </a:r>
            <a:r>
              <a:rPr kumimoji="0" lang="de-DE" altLang="de-DE" sz="1800" b="0" i="0" u="none" strike="noStrike" cap="none" normalizeH="0" baseline="0" dirty="0">
                <a:ln>
                  <a:noFill/>
                </a:ln>
                <a:solidFill>
                  <a:srgbClr val="FFFFFF"/>
                </a:solidFill>
                <a:effectLst/>
                <a:latin typeface="Arial Unicode MS"/>
                <a:ea typeface="ui-monospace"/>
              </a:rPr>
              <a:t> pitch </a:t>
            </a:r>
            <a:r>
              <a:rPr kumimoji="0" lang="de-DE" altLang="de-DE" sz="1800" b="0" i="0" u="none" strike="noStrike" cap="none" normalizeH="0" baseline="0" dirty="0" err="1">
                <a:ln>
                  <a:noFill/>
                </a:ln>
                <a:solidFill>
                  <a:srgbClr val="FFFFFF"/>
                </a:solidFill>
                <a:effectLst/>
                <a:latin typeface="Arial Unicode MS"/>
                <a:ea typeface="ui-monospace"/>
              </a:rPr>
              <a:t>for</a:t>
            </a:r>
            <a:r>
              <a:rPr kumimoji="0" lang="de-DE" altLang="de-DE" sz="1800" b="0" i="0" u="none" strike="noStrike" cap="none" normalizeH="0" baseline="0" dirty="0">
                <a:ln>
                  <a:noFill/>
                </a:ln>
                <a:solidFill>
                  <a:srgbClr val="FFFFFF"/>
                </a:solidFill>
                <a:effectLst/>
                <a:latin typeface="Arial Unicode MS"/>
                <a:ea typeface="ui-monospace"/>
              </a:rPr>
              <a:t> [PRODUCT/SERVICE NAME]. Begin </a:t>
            </a:r>
            <a:r>
              <a:rPr kumimoji="0" lang="de-DE" altLang="de-DE" sz="1800" b="0" i="0" u="none" strike="noStrike" cap="none" normalizeH="0" baseline="0" dirty="0" err="1">
                <a:ln>
                  <a:noFill/>
                </a:ln>
                <a:solidFill>
                  <a:srgbClr val="FFFFFF"/>
                </a:solidFill>
                <a:effectLst/>
                <a:latin typeface="Arial Unicode MS"/>
                <a:ea typeface="ui-monospace"/>
              </a:rPr>
              <a:t>by</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outlining</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unique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selling</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points</a:t>
            </a:r>
            <a:r>
              <a:rPr kumimoji="0" lang="de-DE" altLang="de-DE" sz="1800" b="0" i="0" u="none" strike="noStrike" cap="none" normalizeH="0" baseline="0" dirty="0">
                <a:ln>
                  <a:noFill/>
                </a:ln>
                <a:solidFill>
                  <a:srgbClr val="FFFFFF"/>
                </a:solidFill>
                <a:effectLst/>
                <a:latin typeface="Arial Unicode MS"/>
                <a:ea typeface="ui-monospace"/>
              </a:rPr>
              <a:t> and </a:t>
            </a:r>
            <a:r>
              <a:rPr kumimoji="0" lang="de-DE" altLang="de-DE" sz="1800" b="0" i="0" u="none" strike="noStrike" cap="none" normalizeH="0" baseline="0" dirty="0" err="1">
                <a:ln>
                  <a:noFill/>
                </a:ln>
                <a:solidFill>
                  <a:srgbClr val="FFFFFF"/>
                </a:solidFill>
                <a:effectLst/>
                <a:latin typeface="Arial Unicode MS"/>
                <a:ea typeface="ui-monospace"/>
              </a:rPr>
              <a:t>key</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features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of</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product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that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differentiate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it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from</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competitors</a:t>
            </a:r>
            <a:r>
              <a:rPr kumimoji="0" lang="de-DE" altLang="de-DE" sz="1800" b="0" i="0" u="none" strike="noStrike" cap="none" normalizeH="0" baseline="0" dirty="0">
                <a:ln>
                  <a:noFill/>
                </a:ln>
                <a:solidFill>
                  <a:srgbClr val="FFFFFF"/>
                </a:solidFill>
                <a:effectLst/>
                <a:latin typeface="Arial Unicode MS"/>
                <a:ea typeface="ui-monospace"/>
              </a:rPr>
              <a:t> in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market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Identify</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target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audience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for</a:t>
            </a:r>
            <a:r>
              <a:rPr kumimoji="0" lang="de-DE" altLang="de-DE" sz="1800" b="0" i="0" u="none" strike="noStrike" cap="none" normalizeH="0" baseline="0" dirty="0">
                <a:ln>
                  <a:noFill/>
                </a:ln>
                <a:solidFill>
                  <a:srgbClr val="FFFFFF"/>
                </a:solidFill>
                <a:effectLst/>
                <a:latin typeface="Arial Unicode MS"/>
                <a:ea typeface="ui-monospace"/>
              </a:rPr>
              <a:t> [PRODUCT NAME] and </a:t>
            </a:r>
            <a:r>
              <a:rPr kumimoji="0" lang="de-DE" altLang="de-DE" sz="1800" b="0" i="0" u="none" strike="noStrike" cap="none" normalizeH="0" baseline="0" dirty="0" err="1">
                <a:ln>
                  <a:noFill/>
                </a:ln>
                <a:solidFill>
                  <a:srgbClr val="FFFFFF"/>
                </a:solidFill>
                <a:effectLst/>
                <a:latin typeface="Arial Unicode MS"/>
                <a:ea typeface="ui-monospace"/>
              </a:rPr>
              <a:t>tailor</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pitch </a:t>
            </a:r>
            <a:r>
              <a:rPr kumimoji="0" lang="de-DE" altLang="de-DE" sz="1800" b="0" i="0" u="none" strike="noStrike" cap="none" normalizeH="0" baseline="0" dirty="0" err="1">
                <a:ln>
                  <a:noFill/>
                </a:ln>
                <a:solidFill>
                  <a:srgbClr val="FFFFFF"/>
                </a:solidFill>
                <a:effectLst/>
                <a:latin typeface="Arial Unicode MS"/>
                <a:ea typeface="ui-monospace"/>
              </a:rPr>
              <a:t>to</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address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their</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specific</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needs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pain</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points</a:t>
            </a:r>
            <a:r>
              <a:rPr kumimoji="0" lang="de-DE" altLang="de-DE" sz="1800" b="0" i="0" u="none" strike="noStrike" cap="none" normalizeH="0" baseline="0" dirty="0">
                <a:ln>
                  <a:noFill/>
                </a:ln>
                <a:solidFill>
                  <a:srgbClr val="FFFFFF"/>
                </a:solidFill>
                <a:effectLst/>
                <a:latin typeface="Arial Unicode MS"/>
                <a:ea typeface="ui-monospace"/>
              </a:rPr>
              <a:t>, and </a:t>
            </a:r>
            <a:r>
              <a:rPr kumimoji="0" lang="de-DE" altLang="de-DE" sz="1800" b="0" i="0" u="none" strike="noStrike" cap="none" normalizeH="0" baseline="0" dirty="0" err="1">
                <a:ln>
                  <a:noFill/>
                </a:ln>
                <a:solidFill>
                  <a:srgbClr val="FFFFFF"/>
                </a:solidFill>
                <a:effectLst/>
                <a:latin typeface="Arial Unicode MS"/>
                <a:ea typeface="ui-monospace"/>
              </a:rPr>
              <a:t>desires</a:t>
            </a:r>
            <a:r>
              <a:rPr kumimoji="0" lang="de-DE" altLang="de-DE" sz="1800" b="0" i="0" u="none" strike="noStrike" cap="none" normalizeH="0" baseline="0" dirty="0">
                <a:ln>
                  <a:noFill/>
                </a:ln>
                <a:solidFill>
                  <a:srgbClr val="FFFFFF"/>
                </a:solidFill>
                <a:effectLst/>
                <a:latin typeface="Arial Unicode MS"/>
                <a:ea typeface="ui-monospace"/>
              </a:rPr>
              <a:t>. Highlight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tangible </a:t>
            </a:r>
            <a:r>
              <a:rPr kumimoji="0" lang="de-DE" altLang="de-DE" sz="1800" b="0" i="0" u="none" strike="noStrike" cap="none" normalizeH="0" baseline="0" dirty="0" err="1">
                <a:ln>
                  <a:noFill/>
                </a:ln>
                <a:solidFill>
                  <a:srgbClr val="FFFFFF"/>
                </a:solidFill>
                <a:effectLst/>
                <a:latin typeface="Arial Unicode MS"/>
                <a:ea typeface="ui-monospace"/>
              </a:rPr>
              <a:t>benefits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that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users</a:t>
            </a:r>
            <a:r>
              <a:rPr kumimoji="0" lang="de-DE" altLang="de-DE" sz="1800" b="0" i="0" u="none" strike="noStrike" cap="none" normalizeH="0" baseline="0" dirty="0">
                <a:ln>
                  <a:noFill/>
                </a:ln>
                <a:solidFill>
                  <a:srgbClr val="FFFFFF"/>
                </a:solidFill>
                <a:effectLst/>
                <a:latin typeface="Arial Unicode MS"/>
                <a:ea typeface="ui-monospace"/>
              </a:rPr>
              <a:t> will </a:t>
            </a:r>
            <a:r>
              <a:rPr kumimoji="0" lang="de-DE" altLang="de-DE" sz="1800" b="0" i="0" u="none" strike="noStrike" cap="none" normalizeH="0" baseline="0" dirty="0" err="1">
                <a:ln>
                  <a:noFill/>
                </a:ln>
                <a:solidFill>
                  <a:srgbClr val="FFFFFF"/>
                </a:solidFill>
                <a:effectLst/>
                <a:latin typeface="Arial Unicode MS"/>
                <a:ea typeface="ui-monospace"/>
              </a:rPr>
              <a:t>experience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using</a:t>
            </a:r>
            <a:r>
              <a:rPr kumimoji="0" lang="de-DE" altLang="de-DE" sz="1800" b="0" i="0" u="none" strike="noStrike" cap="none" normalizeH="0" baseline="0" dirty="0">
                <a:ln>
                  <a:noFill/>
                </a:ln>
                <a:solidFill>
                  <a:srgbClr val="FFFFFF"/>
                </a:solidFill>
                <a:effectLst/>
                <a:latin typeface="Arial Unicode MS"/>
                <a:ea typeface="ui-monospace"/>
              </a:rPr>
              <a:t> persuasive </a:t>
            </a:r>
            <a:r>
              <a:rPr kumimoji="0" lang="de-DE" altLang="de-DE" sz="1800" b="0" i="0" u="none" strike="noStrike" cap="none" normalizeH="0" baseline="0" dirty="0" err="1">
                <a:ln>
                  <a:noFill/>
                </a:ln>
                <a:solidFill>
                  <a:srgbClr val="FFFFFF"/>
                </a:solidFill>
                <a:effectLst/>
                <a:latin typeface="Arial Unicode MS"/>
                <a:ea typeface="ui-monospace"/>
              </a:rPr>
              <a:t>language</a:t>
            </a:r>
            <a:r>
              <a:rPr kumimoji="0" lang="de-DE" altLang="de-DE" sz="1800" b="0" i="0" u="none" strike="noStrike" cap="none" normalizeH="0" baseline="0" dirty="0">
                <a:ln>
                  <a:noFill/>
                </a:ln>
                <a:solidFill>
                  <a:srgbClr val="FFFFFF"/>
                </a:solidFill>
                <a:effectLst/>
                <a:latin typeface="Arial Unicode MS"/>
                <a:ea typeface="ui-monospace"/>
              </a:rPr>
              <a:t> and real-</a:t>
            </a:r>
            <a:r>
              <a:rPr kumimoji="0" lang="de-DE" altLang="de-DE" sz="1800" b="0" i="0" u="none" strike="noStrike" cap="none" normalizeH="0" baseline="0" dirty="0" err="1">
                <a:ln>
                  <a:noFill/>
                </a:ln>
                <a:solidFill>
                  <a:srgbClr val="FFFFFF"/>
                </a:solidFill>
                <a:effectLst/>
                <a:latin typeface="Arial Unicode MS"/>
                <a:ea typeface="ui-monospace"/>
              </a:rPr>
              <a:t>world</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examples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or</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testimonials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if</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available</a:t>
            </a:r>
            <a:r>
              <a:rPr kumimoji="0" lang="de-DE" altLang="de-DE" sz="1800" b="0" i="0" u="none" strike="noStrike" cap="none" normalizeH="0" baseline="0" dirty="0">
                <a:ln>
                  <a:noFill/>
                </a:ln>
                <a:solidFill>
                  <a:srgbClr val="FFFFFF"/>
                </a:solidFill>
                <a:effectLst/>
                <a:latin typeface="Arial Unicode MS"/>
                <a:ea typeface="ui-monospace"/>
              </a:rPr>
              <a:t>. Include a </a:t>
            </a:r>
            <a:r>
              <a:rPr kumimoji="0" lang="de-DE" altLang="de-DE" sz="1800" b="0" i="0" u="none" strike="noStrike" cap="none" normalizeH="0" baseline="0" dirty="0" err="1">
                <a:ln>
                  <a:noFill/>
                </a:ln>
                <a:solidFill>
                  <a:srgbClr val="FFFFFF"/>
                </a:solidFill>
                <a:effectLst/>
                <a:latin typeface="Arial Unicode MS"/>
                <a:ea typeface="ui-monospace"/>
              </a:rPr>
              <a:t>clear</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actionable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call</a:t>
            </a:r>
            <a:r>
              <a:rPr kumimoji="0" lang="de-DE" altLang="de-DE" sz="1800" b="0" i="0" u="none" strike="noStrike" cap="none" normalizeH="0" baseline="0" dirty="0">
                <a:ln>
                  <a:noFill/>
                </a:ln>
                <a:solidFill>
                  <a:srgbClr val="FFFFFF"/>
                </a:solidFill>
                <a:effectLst/>
                <a:latin typeface="Arial Unicode MS"/>
                <a:ea typeface="ui-monospace"/>
              </a:rPr>
              <a:t>-</a:t>
            </a:r>
            <a:r>
              <a:rPr kumimoji="0" lang="de-DE" altLang="de-DE" sz="1800" b="0" i="0" u="none" strike="noStrike" cap="none" normalizeH="0" baseline="0" dirty="0" err="1">
                <a:ln>
                  <a:noFill/>
                </a:ln>
                <a:solidFill>
                  <a:srgbClr val="FFFFFF"/>
                </a:solidFill>
                <a:effectLst/>
                <a:latin typeface="Arial Unicode MS"/>
                <a:ea typeface="ui-monospace"/>
              </a:rPr>
              <a:t>to</a:t>
            </a:r>
            <a:r>
              <a:rPr kumimoji="0" lang="de-DE" altLang="de-DE" sz="1800" b="0" i="0" u="none" strike="noStrike" cap="none" normalizeH="0" baseline="0" dirty="0">
                <a:ln>
                  <a:noFill/>
                </a:ln>
                <a:solidFill>
                  <a:srgbClr val="FFFFFF"/>
                </a:solidFill>
                <a:effectLst/>
                <a:latin typeface="Arial Unicode MS"/>
                <a:ea typeface="ui-monospace"/>
              </a:rPr>
              <a:t>-action </a:t>
            </a:r>
            <a:r>
              <a:rPr kumimoji="0" lang="de-DE" altLang="de-DE" sz="1800" b="0" i="0" u="none" strike="noStrike" cap="none" normalizeH="0" baseline="0" dirty="0" err="1">
                <a:ln>
                  <a:noFill/>
                </a:ln>
                <a:solidFill>
                  <a:srgbClr val="FFFFFF"/>
                </a:solidFill>
                <a:effectLst/>
                <a:latin typeface="Arial Unicode MS"/>
                <a:ea typeface="ui-monospace"/>
              </a:rPr>
              <a:t>that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guides</a:t>
            </a:r>
            <a:r>
              <a:rPr kumimoji="0" lang="de-DE" altLang="de-DE" sz="1800" b="0" i="0" u="none" strike="noStrike" cap="none" normalizeH="0" baseline="0" dirty="0">
                <a:ln>
                  <a:noFill/>
                </a:ln>
                <a:solidFill>
                  <a:srgbClr val="FFFFFF"/>
                </a:solidFill>
                <a:effectLst/>
                <a:latin typeface="Arial Unicode MS"/>
                <a:ea typeface="ui-monospace"/>
              </a:rPr>
              <a:t> potential </a:t>
            </a:r>
            <a:r>
              <a:rPr kumimoji="0" lang="de-DE" altLang="de-DE" sz="1800" b="0" i="0" u="none" strike="noStrike" cap="none" normalizeH="0" baseline="0" dirty="0" err="1">
                <a:ln>
                  <a:noFill/>
                </a:ln>
                <a:solidFill>
                  <a:srgbClr val="FFFFFF"/>
                </a:solidFill>
                <a:effectLst/>
                <a:latin typeface="Arial Unicode MS"/>
                <a:ea typeface="ui-monospace"/>
              </a:rPr>
              <a:t>customers</a:t>
            </a:r>
            <a:r>
              <a:rPr kumimoji="0" lang="de-DE" altLang="de-DE" sz="1800" b="0" i="0" u="none" strike="noStrike" cap="none" normalizeH="0" baseline="0" dirty="0">
                <a:ln>
                  <a:noFill/>
                </a:ln>
                <a:solidFill>
                  <a:srgbClr val="FFFFFF"/>
                </a:solidFill>
                <a:effectLst/>
                <a:latin typeface="Arial Unicode MS"/>
                <a:ea typeface="ui-monospace"/>
              </a:rPr>
              <a:t> on </a:t>
            </a:r>
            <a:r>
              <a:rPr kumimoji="0" lang="de-DE" altLang="de-DE" sz="1800" b="0" i="0" u="none" strike="noStrike" cap="none" normalizeH="0" baseline="0" dirty="0" err="1">
                <a:ln>
                  <a:noFill/>
                </a:ln>
                <a:solidFill>
                  <a:srgbClr val="FFFFFF"/>
                </a:solidFill>
                <a:effectLst/>
                <a:latin typeface="Arial Unicode MS"/>
                <a:ea typeface="ui-monospace"/>
              </a:rPr>
              <a:t>what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to</a:t>
            </a:r>
            <a:r>
              <a:rPr kumimoji="0" lang="de-DE" altLang="de-DE" sz="1800" b="0" i="0" u="none" strike="noStrike" cap="none" normalizeH="0" baseline="0" dirty="0">
                <a:ln>
                  <a:noFill/>
                </a:ln>
                <a:solidFill>
                  <a:srgbClr val="FFFFFF"/>
                </a:solidFill>
                <a:effectLst/>
                <a:latin typeface="Arial Unicode MS"/>
                <a:ea typeface="ui-monospace"/>
              </a:rPr>
              <a:t> do </a:t>
            </a:r>
            <a:r>
              <a:rPr kumimoji="0" lang="de-DE" altLang="de-DE" sz="1800" b="0" i="0" u="none" strike="noStrike" cap="none" normalizeH="0" baseline="0" dirty="0" err="1">
                <a:ln>
                  <a:noFill/>
                </a:ln>
                <a:solidFill>
                  <a:srgbClr val="FFFFFF"/>
                </a:solidFill>
                <a:effectLst/>
                <a:latin typeface="Arial Unicode MS"/>
                <a:ea typeface="ui-monospace"/>
              </a:rPr>
              <a:t>next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Conclude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your</a:t>
            </a:r>
            <a:r>
              <a:rPr kumimoji="0" lang="de-DE" altLang="de-DE" sz="1800" b="0" i="0" u="none" strike="noStrike" cap="none" normalizeH="0" baseline="0" dirty="0">
                <a:ln>
                  <a:noFill/>
                </a:ln>
                <a:solidFill>
                  <a:srgbClr val="FFFFFF"/>
                </a:solidFill>
                <a:effectLst/>
                <a:latin typeface="Arial Unicode MS"/>
                <a:ea typeface="ui-monospace"/>
              </a:rPr>
              <a:t> pitch </a:t>
            </a:r>
            <a:r>
              <a:rPr kumimoji="0" lang="de-DE" altLang="de-DE" sz="1800" b="0" i="0" u="none" strike="noStrike" cap="none" normalizeH="0" baseline="0" dirty="0" err="1">
                <a:ln>
                  <a:noFill/>
                </a:ln>
                <a:solidFill>
                  <a:srgbClr val="FFFFFF"/>
                </a:solidFill>
                <a:effectLst/>
                <a:latin typeface="Arial Unicode MS"/>
                <a:ea typeface="ui-monospace"/>
              </a:rPr>
              <a:t>by</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reiterating</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value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proposition</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of</a:t>
            </a:r>
            <a:r>
              <a:rPr kumimoji="0" lang="de-DE" altLang="de-DE" sz="1800" b="0" i="0" u="none" strike="noStrike" cap="none" normalizeH="0" baseline="0" dirty="0">
                <a:ln>
                  <a:noFill/>
                </a:ln>
                <a:solidFill>
                  <a:srgbClr val="FFFFFF"/>
                </a:solidFill>
                <a:effectLst/>
                <a:latin typeface="Arial Unicode MS"/>
                <a:ea typeface="ui-monospace"/>
              </a:rPr>
              <a:t> [PRODUCT NAME] and </a:t>
            </a:r>
            <a:r>
              <a:rPr kumimoji="0" lang="de-DE" altLang="de-DE" sz="1800" b="0" i="0" u="none" strike="noStrike" cap="none" normalizeH="0" baseline="0" dirty="0" err="1">
                <a:ln>
                  <a:noFill/>
                </a:ln>
                <a:solidFill>
                  <a:srgbClr val="FFFFFF"/>
                </a:solidFill>
                <a:effectLst/>
                <a:latin typeface="Arial Unicode MS"/>
                <a:ea typeface="ui-monospace"/>
              </a:rPr>
              <a:t>why</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it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is</a:t>
            </a:r>
            <a:r>
              <a:rPr kumimoji="0" lang="de-DE" altLang="de-DE" sz="1800" b="0" i="0" u="none" strike="noStrike" cap="none" normalizeH="0" baseline="0" dirty="0">
                <a:ln>
                  <a:noFill/>
                </a:ln>
                <a:solidFill>
                  <a:srgbClr val="FFFFFF"/>
                </a:solidFill>
                <a:effectLst/>
                <a:latin typeface="Arial Unicode MS"/>
                <a:ea typeface="ui-monospace"/>
              </a:rPr>
              <a:t> a </a:t>
            </a:r>
            <a:r>
              <a:rPr kumimoji="0" lang="de-DE" altLang="de-DE" sz="1800" b="0" i="0" u="none" strike="noStrike" cap="none" normalizeH="0" baseline="0" dirty="0" err="1">
                <a:ln>
                  <a:noFill/>
                </a:ln>
                <a:solidFill>
                  <a:srgbClr val="FFFFFF"/>
                </a:solidFill>
                <a:effectLst/>
                <a:latin typeface="Arial Unicode MS"/>
                <a:ea typeface="ui-monospace"/>
              </a:rPr>
              <a:t>must-have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solution</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for</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target</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audience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Ensure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tone </a:t>
            </a:r>
            <a:r>
              <a:rPr kumimoji="0" lang="de-DE" altLang="de-DE" sz="1800" b="0" i="0" u="none" strike="noStrike" cap="none" normalizeH="0" baseline="0" dirty="0" err="1">
                <a:ln>
                  <a:noFill/>
                </a:ln>
                <a:solidFill>
                  <a:srgbClr val="FFFFFF"/>
                </a:solidFill>
                <a:effectLst/>
                <a:latin typeface="Arial Unicode MS"/>
                <a:ea typeface="ui-monospace"/>
              </a:rPr>
              <a:t>is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engaging</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confident</a:t>
            </a:r>
            <a:r>
              <a:rPr kumimoji="0" lang="de-DE" altLang="de-DE" sz="1800" b="0" i="0" u="none" strike="noStrike" cap="none" normalizeH="0" baseline="0" dirty="0">
                <a:ln>
                  <a:noFill/>
                </a:ln>
                <a:solidFill>
                  <a:srgbClr val="FFFFFF"/>
                </a:solidFill>
                <a:effectLst/>
                <a:latin typeface="Arial Unicode MS"/>
                <a:ea typeface="ui-monospace"/>
              </a:rPr>
              <a:t>, and </a:t>
            </a:r>
            <a:r>
              <a:rPr kumimoji="0" lang="de-DE" altLang="de-DE" sz="1800" b="0" i="0" u="none" strike="noStrike" cap="none" normalizeH="0" baseline="0" dirty="0" err="1">
                <a:ln>
                  <a:noFill/>
                </a:ln>
                <a:solidFill>
                  <a:srgbClr val="FFFFFF"/>
                </a:solidFill>
                <a:effectLst/>
                <a:latin typeface="Arial Unicode MS"/>
                <a:ea typeface="ui-monospace"/>
              </a:rPr>
              <a:t>aligns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with</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the</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brand's</a:t>
            </a:r>
            <a:r>
              <a:rPr kumimoji="0" lang="de-DE" altLang="de-DE" sz="1800" b="0" i="0" u="none" strike="noStrike" cap="none" normalizeH="0" baseline="0" dirty="0">
                <a:ln>
                  <a:noFill/>
                </a:ln>
                <a:solidFill>
                  <a:srgbClr val="FFFFFF"/>
                </a:solidFill>
                <a:effectLst/>
                <a:latin typeface="Arial Unicode MS"/>
                <a:ea typeface="ui-monospace"/>
              </a:rPr>
              <a:t> </a:t>
            </a:r>
            <a:r>
              <a:rPr kumimoji="0" lang="de-DE" altLang="de-DE" sz="1800" b="0" i="0" u="none" strike="noStrike" cap="none" normalizeH="0" baseline="0" dirty="0" err="1">
                <a:ln>
                  <a:noFill/>
                </a:ln>
                <a:solidFill>
                  <a:srgbClr val="FFFFFF"/>
                </a:solidFill>
                <a:effectLst/>
                <a:latin typeface="Arial Unicode MS"/>
                <a:ea typeface="ui-monospace"/>
              </a:rPr>
              <a:t>voice</a:t>
            </a:r>
            <a:r>
              <a:rPr kumimoji="0" lang="de-DE" altLang="de-DE" sz="1800" b="0" i="0" u="none" strike="noStrike" cap="none" normalizeH="0" baseline="0" dirty="0">
                <a:ln>
                  <a:noFill/>
                </a:ln>
                <a:solidFill>
                  <a:srgbClr val="FFFFFF"/>
                </a:solidFill>
                <a:effectLst/>
                <a:latin typeface="Arial Unicode MS"/>
                <a:ea typeface="ui-monospace"/>
              </a:rPr>
              <a:t>.</a:t>
            </a:r>
            <a:r>
              <a:rPr kumimoji="0" lang="de-DE" altLang="de-DE" sz="1600" b="0" i="0" u="none" strike="noStrike" cap="none" normalizeH="0" baseline="0" dirty="0">
                <a:ln>
                  <a:noFill/>
                </a:ln>
                <a:solidFill>
                  <a:schemeClr val="tx1"/>
                </a:solidFill>
                <a:effectLst/>
              </a:rPr>
              <a:t> </a:t>
            </a:r>
            <a:endParaRPr kumimoji="0" lang="de-DE" altLang="de-DE" sz="4000" b="0" i="0" u="none" strike="noStrike" cap="none" normalizeH="0" baseline="0" dirty="0">
              <a:ln>
                <a:noFill/>
              </a:ln>
              <a:solidFill>
                <a:schemeClr val="tx1"/>
              </a:solidFill>
              <a:effectLst/>
              <a:latin typeface="Arial" panose="020B0604020202020204" pitchFamily="34" charset="0"/>
            </a:endParaRPr>
          </a:p>
          <a:p>
            <a:endParaRPr lang="de-DE" dirty="0"/>
          </a:p>
        </p:txBody>
      </p:sp>
    </p:spTree>
    <p:extLst>
      <p:ext uri="{BB962C8B-B14F-4D97-AF65-F5344CB8AC3E}">
        <p14:creationId xmlns:p14="http://schemas.microsoft.com/office/powerpoint/2010/main" val="382453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5FF861-21A8-A09C-25C7-D5561D89F603}"/>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7BFF95E0-EA23-DB6C-9686-05166EDC6C07}"/>
              </a:ext>
            </a:extLst>
          </p:cNvPr>
          <p:cNvSpPr txBox="1"/>
          <p:nvPr/>
        </p:nvSpPr>
        <p:spPr>
          <a:xfrm>
            <a:off x="380010" y="1116281"/>
            <a:ext cx="13561621" cy="6247864"/>
          </a:xfrm>
          <a:prstGeom prst="rect">
            <a:avLst/>
          </a:prstGeom>
          <a:noFill/>
        </p:spPr>
        <p:txBody>
          <a:bodyPr wrap="square" rtlCol="0">
            <a:spAutoFit/>
          </a:bodyPr>
          <a:lstStyle/>
          <a:p>
            <a:r>
              <a:rPr lang="en-US" sz="1600" dirty="0">
                <a:solidFill>
                  <a:schemeClr val="bg1"/>
                </a:solidFill>
              </a:rPr>
              <a:t>Developing an AI-powered platform app that revolutionizes bachelor/bachelorette party planning &amp; execution.</a:t>
            </a:r>
          </a:p>
          <a:p>
            <a:r>
              <a:rPr lang="en-US" sz="1600" dirty="0">
                <a:solidFill>
                  <a:schemeClr val="bg1"/>
                </a:solidFill>
              </a:rPr>
              <a:t>The app (name: GameOver.ai) matches group preferences with curated experiences, solving the common headaches of organizing these events.</a:t>
            </a:r>
            <a:br>
              <a:rPr lang="en-US" sz="1600" dirty="0">
                <a:solidFill>
                  <a:schemeClr val="bg1"/>
                </a:solidFill>
              </a:rPr>
            </a:br>
            <a:endParaRPr lang="en-US" sz="1600" dirty="0">
              <a:solidFill>
                <a:schemeClr val="bg1"/>
              </a:solidFill>
            </a:endParaRPr>
          </a:p>
          <a:p>
            <a:r>
              <a:rPr lang="en-US" sz="1600" dirty="0">
                <a:solidFill>
                  <a:schemeClr val="bg1"/>
                </a:solidFill>
              </a:rPr>
              <a:t>What makes the app unique?</a:t>
            </a:r>
          </a:p>
          <a:p>
            <a:r>
              <a:rPr lang="en-US" sz="1600" dirty="0">
                <a:solidFill>
                  <a:schemeClr val="bg1"/>
                </a:solidFill>
              </a:rPr>
              <a:t>The AI analyzes group dynamics, preferences, and budgets to suggest perfectly matched packages - from local activities to international trips. The App eliminating the typical pain points: complex group coordination, conflicting preferences, and time-consuming research.</a:t>
            </a:r>
          </a:p>
          <a:p>
            <a:r>
              <a:rPr lang="en-US" sz="1600" dirty="0">
                <a:solidFill>
                  <a:schemeClr val="bg1"/>
                </a:solidFill>
              </a:rPr>
              <a:t>The market potential is significant: In the Dach region (Germany, Austria, Switzerland) alone, there are almost 500,000 weddings annually, each typically involving a bachelor/bachelorette party. </a:t>
            </a:r>
          </a:p>
          <a:p>
            <a:r>
              <a:rPr lang="en-US" sz="1600" dirty="0">
                <a:solidFill>
                  <a:schemeClr val="bg1"/>
                </a:solidFill>
              </a:rPr>
              <a:t>Current solutions are fragmented and manual, while we offer a one-stop platform with smart &amp; AI automation.</a:t>
            </a:r>
          </a:p>
          <a:p>
            <a:endParaRPr lang="en-US" sz="1600" dirty="0">
              <a:solidFill>
                <a:schemeClr val="bg1"/>
              </a:solidFill>
            </a:endParaRPr>
          </a:p>
          <a:p>
            <a:r>
              <a:rPr lang="en-US" sz="1600" dirty="0">
                <a:solidFill>
                  <a:schemeClr val="bg1"/>
                </a:solidFill>
              </a:rPr>
              <a:t>The app revenue model combines commission-based partnerships with venues and experience providers, plus premium features for users.</a:t>
            </a:r>
          </a:p>
          <a:p>
            <a:r>
              <a:rPr lang="en-US" sz="1600" dirty="0">
                <a:solidFill>
                  <a:schemeClr val="bg1"/>
                </a:solidFill>
              </a:rPr>
              <a:t>The app developed AI-driven questionnaires and matching algorithms, and is partnering with established venues and event providers.</a:t>
            </a:r>
          </a:p>
          <a:p>
            <a:r>
              <a:rPr lang="en-US" sz="1600" dirty="0">
                <a:solidFill>
                  <a:schemeClr val="bg1"/>
                </a:solidFill>
              </a:rPr>
              <a:t>Think of the bachelor party app as the 'Spotify of party planning' - where AI-powered personalization meets seamless group coordination, making memorable celebrations effortless."</a:t>
            </a:r>
          </a:p>
          <a:p>
            <a:r>
              <a:rPr lang="en-US" sz="1600" dirty="0">
                <a:solidFill>
                  <a:schemeClr val="bg1"/>
                </a:solidFill>
              </a:rPr>
              <a:t>Key Benefits:</a:t>
            </a:r>
          </a:p>
          <a:p>
            <a:r>
              <a:rPr lang="en-US" sz="1600" dirty="0">
                <a:solidFill>
                  <a:schemeClr val="bg1"/>
                </a:solidFill>
              </a:rPr>
              <a:t>Time savings through AI-powered matching</a:t>
            </a:r>
          </a:p>
          <a:p>
            <a:r>
              <a:rPr lang="en-US" sz="1600" dirty="0">
                <a:solidFill>
                  <a:schemeClr val="bg1"/>
                </a:solidFill>
              </a:rPr>
              <a:t>Reduced group conflicts via preference analysis</a:t>
            </a:r>
          </a:p>
          <a:p>
            <a:r>
              <a:rPr lang="en-US" sz="1600" dirty="0">
                <a:solidFill>
                  <a:schemeClr val="bg1"/>
                </a:solidFill>
              </a:rPr>
              <a:t>Streamlined planning and booking process</a:t>
            </a:r>
          </a:p>
          <a:p>
            <a:r>
              <a:rPr lang="en-US" sz="1600" dirty="0">
                <a:solidFill>
                  <a:schemeClr val="bg1"/>
                </a:solidFill>
              </a:rPr>
              <a:t>Personalized packages for every group type</a:t>
            </a:r>
          </a:p>
          <a:p>
            <a:endParaRPr lang="en-US" sz="1600" dirty="0">
              <a:solidFill>
                <a:schemeClr val="bg1"/>
              </a:solidFill>
            </a:endParaRPr>
          </a:p>
          <a:p>
            <a:r>
              <a:rPr lang="en-US" sz="1600" dirty="0">
                <a:solidFill>
                  <a:schemeClr val="bg1"/>
                </a:solidFill>
              </a:rPr>
              <a:t>Market Opportunity:</a:t>
            </a:r>
          </a:p>
          <a:p>
            <a:r>
              <a:rPr lang="en-US" sz="1600" dirty="0">
                <a:solidFill>
                  <a:schemeClr val="bg1"/>
                </a:solidFill>
              </a:rPr>
              <a:t>Growing experience economy</a:t>
            </a:r>
          </a:p>
          <a:p>
            <a:r>
              <a:rPr lang="en-US" sz="1600" dirty="0">
                <a:solidFill>
                  <a:schemeClr val="bg1"/>
                </a:solidFill>
              </a:rPr>
              <a:t>Digital transformation in event planning</a:t>
            </a:r>
          </a:p>
          <a:p>
            <a:r>
              <a:rPr lang="en-US" sz="1600" dirty="0">
                <a:solidFill>
                  <a:schemeClr val="bg1"/>
                </a:solidFill>
              </a:rPr>
              <a:t>Untapped automation potential</a:t>
            </a:r>
          </a:p>
          <a:p>
            <a:r>
              <a:rPr lang="en-US" sz="1600" dirty="0">
                <a:solidFill>
                  <a:schemeClr val="bg1"/>
                </a:solidFill>
              </a:rPr>
              <a:t>Strong recurring seasonal demand</a:t>
            </a:r>
          </a:p>
        </p:txBody>
      </p:sp>
      <p:sp>
        <p:nvSpPr>
          <p:cNvPr id="3" name="Textfeld 2">
            <a:extLst>
              <a:ext uri="{FF2B5EF4-FFF2-40B4-BE49-F238E27FC236}">
                <a16:creationId xmlns:a16="http://schemas.microsoft.com/office/drawing/2014/main" id="{556FF637-114E-5A46-23B6-3EB65DFCDC36}"/>
              </a:ext>
            </a:extLst>
          </p:cNvPr>
          <p:cNvSpPr txBox="1"/>
          <p:nvPr/>
        </p:nvSpPr>
        <p:spPr>
          <a:xfrm>
            <a:off x="380010" y="437914"/>
            <a:ext cx="13965382" cy="523220"/>
          </a:xfrm>
          <a:prstGeom prst="rect">
            <a:avLst/>
          </a:prstGeom>
          <a:noFill/>
        </p:spPr>
        <p:txBody>
          <a:bodyPr wrap="square" rtlCol="0">
            <a:spAutoFit/>
          </a:bodyPr>
          <a:lstStyle/>
          <a:p>
            <a:r>
              <a:rPr lang="de-DE" sz="2800" b="1" dirty="0">
                <a:solidFill>
                  <a:schemeClr val="bg1"/>
                </a:solidFill>
              </a:rPr>
              <a:t>App Explanation</a:t>
            </a:r>
          </a:p>
        </p:txBody>
      </p:sp>
    </p:spTree>
    <p:extLst>
      <p:ext uri="{BB962C8B-B14F-4D97-AF65-F5344CB8AC3E}">
        <p14:creationId xmlns:p14="http://schemas.microsoft.com/office/powerpoint/2010/main" val="198448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AB149-8E4D-554C-5CB1-7DE3E29E7DEA}"/>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21B74CDD-9E27-EF1D-36DC-9FF0C0F5BFE2}"/>
              </a:ext>
            </a:extLst>
          </p:cNvPr>
          <p:cNvSpPr txBox="1"/>
          <p:nvPr/>
        </p:nvSpPr>
        <p:spPr>
          <a:xfrm>
            <a:off x="380010" y="1116281"/>
            <a:ext cx="13561621" cy="4524315"/>
          </a:xfrm>
          <a:prstGeom prst="rect">
            <a:avLst/>
          </a:prstGeom>
          <a:noFill/>
        </p:spPr>
        <p:txBody>
          <a:bodyPr wrap="square" rtlCol="0">
            <a:spAutoFit/>
          </a:bodyPr>
          <a:lstStyle/>
          <a:p>
            <a:r>
              <a:rPr lang="en-US" sz="1600" dirty="0">
                <a:solidFill>
                  <a:schemeClr val="bg1"/>
                </a:solidFill>
              </a:rPr>
              <a:t>How would you build an app with different AI components to </a:t>
            </a:r>
            <a:r>
              <a:rPr lang="en-US" sz="1600" dirty="0" err="1">
                <a:solidFill>
                  <a:schemeClr val="bg1"/>
                </a:solidFill>
              </a:rPr>
              <a:t>fullfill</a:t>
            </a:r>
            <a:r>
              <a:rPr lang="en-US" sz="1600" dirty="0">
                <a:solidFill>
                  <a:schemeClr val="bg1"/>
                </a:solidFill>
              </a:rPr>
              <a:t> the following tasks: </a:t>
            </a:r>
          </a:p>
          <a:p>
            <a:r>
              <a:rPr lang="en-US" sz="1600" dirty="0">
                <a:solidFill>
                  <a:schemeClr val="bg1"/>
                </a:solidFill>
              </a:rPr>
              <a:t>- AI-powered platform app that revolutionizes bachelor/bachelorette party planning &amp; execution.</a:t>
            </a:r>
          </a:p>
          <a:p>
            <a:r>
              <a:rPr lang="en-US" sz="1600" dirty="0">
                <a:solidFill>
                  <a:schemeClr val="bg1"/>
                </a:solidFill>
              </a:rPr>
              <a:t>- The app matches group preferences with curated experiences, solving the common headaches of organizing these events</a:t>
            </a:r>
          </a:p>
          <a:p>
            <a:r>
              <a:rPr lang="en-US" sz="1600" dirty="0">
                <a:solidFill>
                  <a:schemeClr val="bg1"/>
                </a:solidFill>
              </a:rPr>
              <a:t>- The app revenue model combines commission-based partnerships with venues and experience providers, plus premium features for users.</a:t>
            </a:r>
          </a:p>
          <a:p>
            <a:r>
              <a:rPr lang="en-US" sz="1600" dirty="0">
                <a:solidFill>
                  <a:schemeClr val="bg1"/>
                </a:solidFill>
              </a:rPr>
              <a:t>- The app developed AI-driven questionnaires and matching algorithms, and is partnering with established venues and event providers.</a:t>
            </a:r>
          </a:p>
          <a:p>
            <a:r>
              <a:rPr lang="en-US" sz="1600" dirty="0">
                <a:solidFill>
                  <a:schemeClr val="bg1"/>
                </a:solidFill>
              </a:rPr>
              <a:t>- Think of the bachelor party app as the 'Spotify of party planning' - where AI-powered personalization meets seamless group coordination, making memorable celebrations effortless."</a:t>
            </a:r>
          </a:p>
          <a:p>
            <a:r>
              <a:rPr lang="en-US" sz="1600" dirty="0">
                <a:solidFill>
                  <a:schemeClr val="bg1"/>
                </a:solidFill>
              </a:rPr>
              <a:t>Key Benefits:</a:t>
            </a:r>
          </a:p>
          <a:p>
            <a:r>
              <a:rPr lang="en-US" sz="1600" dirty="0">
                <a:solidFill>
                  <a:schemeClr val="bg1"/>
                </a:solidFill>
              </a:rPr>
              <a:t>- Time savings through AI-powered matching</a:t>
            </a:r>
          </a:p>
          <a:p>
            <a:r>
              <a:rPr lang="en-US" sz="1600" dirty="0">
                <a:solidFill>
                  <a:schemeClr val="bg1"/>
                </a:solidFill>
              </a:rPr>
              <a:t>- Reduced group conflicts via preference analysis</a:t>
            </a:r>
          </a:p>
          <a:p>
            <a:r>
              <a:rPr lang="en-US" sz="1600" dirty="0">
                <a:solidFill>
                  <a:schemeClr val="bg1"/>
                </a:solidFill>
              </a:rPr>
              <a:t>- Streamlined planning and booking process</a:t>
            </a:r>
          </a:p>
          <a:p>
            <a:r>
              <a:rPr lang="en-US" sz="1600" dirty="0">
                <a:solidFill>
                  <a:schemeClr val="bg1"/>
                </a:solidFill>
              </a:rPr>
              <a:t>- Personalized packages for every group type</a:t>
            </a:r>
          </a:p>
          <a:p>
            <a:endParaRPr lang="en-US" sz="1600" dirty="0">
              <a:solidFill>
                <a:schemeClr val="bg1"/>
              </a:solidFill>
            </a:endParaRPr>
          </a:p>
          <a:p>
            <a:r>
              <a:rPr lang="en-US" sz="1600" dirty="0">
                <a:solidFill>
                  <a:schemeClr val="bg1"/>
                </a:solidFill>
              </a:rPr>
              <a:t>Market Opportunity:</a:t>
            </a:r>
          </a:p>
          <a:p>
            <a:r>
              <a:rPr lang="en-US" sz="1600" dirty="0">
                <a:solidFill>
                  <a:schemeClr val="bg1"/>
                </a:solidFill>
              </a:rPr>
              <a:t>- Growing experience economy</a:t>
            </a:r>
          </a:p>
          <a:p>
            <a:r>
              <a:rPr lang="en-US" sz="1600" dirty="0">
                <a:solidFill>
                  <a:schemeClr val="bg1"/>
                </a:solidFill>
              </a:rPr>
              <a:t>- Digital transformation in event planning</a:t>
            </a:r>
          </a:p>
          <a:p>
            <a:r>
              <a:rPr lang="en-US" sz="1600" dirty="0">
                <a:solidFill>
                  <a:schemeClr val="bg1"/>
                </a:solidFill>
              </a:rPr>
              <a:t>- Untapped automation potential</a:t>
            </a:r>
          </a:p>
          <a:p>
            <a:r>
              <a:rPr lang="en-US" sz="1600" dirty="0">
                <a:solidFill>
                  <a:schemeClr val="bg1"/>
                </a:solidFill>
              </a:rPr>
              <a:t>- Strong recurring seasonal demand</a:t>
            </a:r>
          </a:p>
        </p:txBody>
      </p:sp>
      <p:sp>
        <p:nvSpPr>
          <p:cNvPr id="3" name="Textfeld 2">
            <a:extLst>
              <a:ext uri="{FF2B5EF4-FFF2-40B4-BE49-F238E27FC236}">
                <a16:creationId xmlns:a16="http://schemas.microsoft.com/office/drawing/2014/main" id="{60E303DC-69B9-164C-5331-E6633BB7292D}"/>
              </a:ext>
            </a:extLst>
          </p:cNvPr>
          <p:cNvSpPr txBox="1"/>
          <p:nvPr/>
        </p:nvSpPr>
        <p:spPr>
          <a:xfrm>
            <a:off x="380010" y="437914"/>
            <a:ext cx="13965382" cy="523220"/>
          </a:xfrm>
          <a:prstGeom prst="rect">
            <a:avLst/>
          </a:prstGeom>
          <a:noFill/>
        </p:spPr>
        <p:txBody>
          <a:bodyPr wrap="square" rtlCol="0">
            <a:spAutoFit/>
          </a:bodyPr>
          <a:lstStyle/>
          <a:p>
            <a:r>
              <a:rPr lang="de-DE" sz="2800" b="1" dirty="0">
                <a:solidFill>
                  <a:schemeClr val="bg1"/>
                </a:solidFill>
              </a:rPr>
              <a:t>App Development </a:t>
            </a:r>
            <a:r>
              <a:rPr lang="de-DE" sz="2800" b="1" dirty="0" err="1">
                <a:solidFill>
                  <a:schemeClr val="bg1"/>
                </a:solidFill>
              </a:rPr>
              <a:t>process</a:t>
            </a:r>
            <a:endParaRPr lang="de-DE" sz="2800" b="1" dirty="0">
              <a:solidFill>
                <a:schemeClr val="bg1"/>
              </a:solidFill>
            </a:endParaRPr>
          </a:p>
        </p:txBody>
      </p:sp>
    </p:spTree>
    <p:extLst>
      <p:ext uri="{BB962C8B-B14F-4D97-AF65-F5344CB8AC3E}">
        <p14:creationId xmlns:p14="http://schemas.microsoft.com/office/powerpoint/2010/main" val="8671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3ACD75C-77EB-043E-395E-272A1ED780FC}"/>
              </a:ext>
            </a:extLst>
          </p:cNvPr>
          <p:cNvSpPr txBox="1"/>
          <p:nvPr/>
        </p:nvSpPr>
        <p:spPr>
          <a:xfrm>
            <a:off x="380010" y="1116281"/>
            <a:ext cx="13561621" cy="6740307"/>
          </a:xfrm>
          <a:prstGeom prst="rect">
            <a:avLst/>
          </a:prstGeom>
          <a:noFill/>
        </p:spPr>
        <p:txBody>
          <a:bodyPr wrap="square" rtlCol="0">
            <a:spAutoFit/>
          </a:bodyPr>
          <a:lstStyle/>
          <a:p>
            <a:r>
              <a:rPr lang="de-DE" sz="1600" dirty="0">
                <a:solidFill>
                  <a:schemeClr val="bg1"/>
                </a:solidFill>
              </a:rPr>
              <a:t>GameOver.ai entwickelt eine KI-gestützte Plattform, die die Planung und Durchführung von Junggesellen-/Junggesellinnenabschieden revolutioniert.</a:t>
            </a:r>
          </a:p>
          <a:p>
            <a:r>
              <a:rPr lang="de-DE" sz="1600" dirty="0">
                <a:solidFill>
                  <a:schemeClr val="bg1"/>
                </a:solidFill>
              </a:rPr>
              <a:t>Unsere App gleicht Gruppenpräferenzen mit kuratierten Erlebnissen ab und löst die üblichen Kopfschmerzen bei der Organisation dieser Veranstaltungen.</a:t>
            </a:r>
          </a:p>
          <a:p>
            <a:endParaRPr lang="de-DE" sz="1600" dirty="0">
              <a:solidFill>
                <a:schemeClr val="bg1"/>
              </a:solidFill>
            </a:endParaRPr>
          </a:p>
          <a:p>
            <a:r>
              <a:rPr lang="de-DE" sz="1600" dirty="0">
                <a:solidFill>
                  <a:schemeClr val="bg1"/>
                </a:solidFill>
              </a:rPr>
              <a:t>Was macht uns einzigartig?</a:t>
            </a:r>
            <a:br>
              <a:rPr lang="de-DE" sz="1600" dirty="0">
                <a:solidFill>
                  <a:schemeClr val="bg1"/>
                </a:solidFill>
              </a:rPr>
            </a:br>
            <a:r>
              <a:rPr lang="de-DE" sz="1600" dirty="0">
                <a:solidFill>
                  <a:schemeClr val="bg1"/>
                </a:solidFill>
              </a:rPr>
              <a:t>Unsere KI analysiert Gruppendynamik, Vorlieben und Budgets, um perfekt abgestimmte Pakete vorzuschlagen - von lokalen Aktivitäten bis hin zu internationalen Reisen. Wir beseitigen die typischen Probleme: komplexe Gruppenkoordination, widersprüchliche Präferenzen und zeitaufwändige Recherchen.</a:t>
            </a:r>
            <a:br>
              <a:rPr lang="de-DE" sz="1600" dirty="0">
                <a:solidFill>
                  <a:schemeClr val="bg1"/>
                </a:solidFill>
              </a:rPr>
            </a:br>
            <a:br>
              <a:rPr lang="de-DE" sz="1600" dirty="0">
                <a:solidFill>
                  <a:schemeClr val="bg1"/>
                </a:solidFill>
              </a:rPr>
            </a:br>
            <a:r>
              <a:rPr lang="de-DE" sz="1600" dirty="0">
                <a:solidFill>
                  <a:schemeClr val="bg1"/>
                </a:solidFill>
              </a:rPr>
              <a:t>Das Marktpotenzial ist dabei erheblich: Allein in der Dachregion (Deutschland, Österreich, Schweiz) jährlich fast 500.000 Hochzeiten, zu denen in der Regel auch ein Junggesellen-/Junggesellinnenabschied.  Die derzeitigen Lösungen sind fragmentiert und manuell, während wir eine </a:t>
            </a:r>
            <a:r>
              <a:rPr lang="de-DE" sz="1600" dirty="0" err="1">
                <a:solidFill>
                  <a:schemeClr val="bg1"/>
                </a:solidFill>
              </a:rPr>
              <a:t>One</a:t>
            </a:r>
            <a:r>
              <a:rPr lang="de-DE" sz="1600" dirty="0">
                <a:solidFill>
                  <a:schemeClr val="bg1"/>
                </a:solidFill>
              </a:rPr>
              <a:t>-</a:t>
            </a:r>
            <a:r>
              <a:rPr lang="de-DE" sz="1600" dirty="0" err="1">
                <a:solidFill>
                  <a:schemeClr val="bg1"/>
                </a:solidFill>
              </a:rPr>
              <a:t>Stop</a:t>
            </a:r>
            <a:r>
              <a:rPr lang="de-DE" sz="1600" dirty="0">
                <a:solidFill>
                  <a:schemeClr val="bg1"/>
                </a:solidFill>
              </a:rPr>
              <a:t>-Plattform mit intelligenter AI-Automatisierung anbieten. Unser Umsatzmodell kombiniert Partnerschaften auf Provisionsbasis mit Veranstaltungsorten und Erlebnisanbietern, sowie ein Premium-Funktionen für Nutzer.</a:t>
            </a:r>
            <a:br>
              <a:rPr lang="de-DE" sz="1600" dirty="0">
                <a:solidFill>
                  <a:schemeClr val="bg1"/>
                </a:solidFill>
              </a:rPr>
            </a:br>
            <a:br>
              <a:rPr lang="de-DE" sz="1600" dirty="0">
                <a:solidFill>
                  <a:schemeClr val="bg1"/>
                </a:solidFill>
              </a:rPr>
            </a:br>
            <a:r>
              <a:rPr lang="de-DE" sz="1600" dirty="0">
                <a:solidFill>
                  <a:schemeClr val="bg1"/>
                </a:solidFill>
              </a:rPr>
              <a:t>Wir haben bereits KI-gesteuerte Fragebögen und </a:t>
            </a:r>
            <a:r>
              <a:rPr lang="de-DE" sz="1600" dirty="0" err="1">
                <a:solidFill>
                  <a:schemeClr val="bg1"/>
                </a:solidFill>
              </a:rPr>
              <a:t>Matching</a:t>
            </a:r>
            <a:r>
              <a:rPr lang="de-DE" sz="1600" dirty="0">
                <a:solidFill>
                  <a:schemeClr val="bg1"/>
                </a:solidFill>
              </a:rPr>
              <a:t>-Algorithmen entwickelt und wir arbeiten mit etablierten Veranstaltungsorten und Eventanbietern zusammen. Stellen Sie sich uns vor, wir wären das „Spotify der Partyplanung' - wo KI-gestützte Personalisierung auf nahtlose Gruppen trifft und unvergessliche Feiern mühelos macht.“</a:t>
            </a:r>
            <a:br>
              <a:rPr lang="de-DE" sz="1600" dirty="0">
                <a:solidFill>
                  <a:schemeClr val="bg1"/>
                </a:solidFill>
              </a:rPr>
            </a:br>
            <a:endParaRPr lang="de-DE" sz="1600" dirty="0">
              <a:solidFill>
                <a:schemeClr val="bg1"/>
              </a:solidFill>
            </a:endParaRPr>
          </a:p>
          <a:p>
            <a:r>
              <a:rPr lang="de-DE" sz="1600" b="1" u="sng" dirty="0">
                <a:solidFill>
                  <a:schemeClr val="bg1"/>
                </a:solidFill>
              </a:rPr>
              <a:t>Hauptvorteile:</a:t>
            </a:r>
          </a:p>
          <a:p>
            <a:pPr marL="285750" indent="-285750">
              <a:buFontTx/>
              <a:buChar char="-"/>
            </a:pPr>
            <a:r>
              <a:rPr lang="de-DE" sz="1600" dirty="0">
                <a:solidFill>
                  <a:schemeClr val="bg1"/>
                </a:solidFill>
              </a:rPr>
              <a:t>Zeitersparnis durch KI-gestütztes </a:t>
            </a:r>
            <a:r>
              <a:rPr lang="de-DE" sz="1600" dirty="0" err="1">
                <a:solidFill>
                  <a:schemeClr val="bg1"/>
                </a:solidFill>
              </a:rPr>
              <a:t>Matching</a:t>
            </a:r>
            <a:endParaRPr lang="de-DE" sz="1600" dirty="0">
              <a:solidFill>
                <a:schemeClr val="bg1"/>
              </a:solidFill>
            </a:endParaRPr>
          </a:p>
          <a:p>
            <a:pPr marL="285750" indent="-285750">
              <a:buFontTx/>
              <a:buChar char="-"/>
            </a:pPr>
            <a:r>
              <a:rPr lang="de-DE" sz="1600" dirty="0">
                <a:solidFill>
                  <a:schemeClr val="bg1"/>
                </a:solidFill>
              </a:rPr>
              <a:t>Reduzierte Gruppenkonflikte durch Präferenzanalyse</a:t>
            </a:r>
          </a:p>
          <a:p>
            <a:pPr marL="285750" indent="-285750">
              <a:buFontTx/>
              <a:buChar char="-"/>
            </a:pPr>
            <a:r>
              <a:rPr lang="de-DE" sz="1600" dirty="0">
                <a:solidFill>
                  <a:schemeClr val="bg1"/>
                </a:solidFill>
              </a:rPr>
              <a:t>Straffere Planung und </a:t>
            </a:r>
            <a:r>
              <a:rPr lang="de-DE" sz="1600" dirty="0" err="1">
                <a:solidFill>
                  <a:schemeClr val="bg1"/>
                </a:solidFill>
              </a:rPr>
              <a:t>Buchungsprozes</a:t>
            </a:r>
            <a:endParaRPr lang="de-DE" sz="1600" dirty="0">
              <a:solidFill>
                <a:schemeClr val="bg1"/>
              </a:solidFill>
            </a:endParaRPr>
          </a:p>
          <a:p>
            <a:pPr marL="285750" indent="-285750">
              <a:buFontTx/>
              <a:buChar char="-"/>
            </a:pPr>
            <a:r>
              <a:rPr lang="de-DE" sz="1600" dirty="0">
                <a:solidFill>
                  <a:schemeClr val="bg1"/>
                </a:solidFill>
              </a:rPr>
              <a:t>Personalisierte Pakete für jede Gruppentyp </a:t>
            </a:r>
          </a:p>
          <a:p>
            <a:br>
              <a:rPr lang="de-DE" sz="1600" dirty="0">
                <a:solidFill>
                  <a:schemeClr val="bg1"/>
                </a:solidFill>
              </a:rPr>
            </a:br>
            <a:r>
              <a:rPr lang="de-DE" sz="1600" b="1" u="sng" dirty="0">
                <a:solidFill>
                  <a:schemeClr val="bg1"/>
                </a:solidFill>
              </a:rPr>
              <a:t>Marktchance:</a:t>
            </a:r>
          </a:p>
          <a:p>
            <a:pPr marL="285750" indent="-285750">
              <a:buFontTx/>
              <a:buChar char="-"/>
            </a:pPr>
            <a:r>
              <a:rPr lang="de-DE" sz="1600" dirty="0">
                <a:solidFill>
                  <a:schemeClr val="bg1"/>
                </a:solidFill>
              </a:rPr>
              <a:t>Wachsende Erlebniswirtschaf</a:t>
            </a:r>
          </a:p>
          <a:p>
            <a:pPr marL="285750" indent="-285750">
              <a:buFontTx/>
              <a:buChar char="-"/>
            </a:pPr>
            <a:r>
              <a:rPr lang="de-DE" sz="1600" dirty="0">
                <a:solidFill>
                  <a:schemeClr val="bg1"/>
                </a:solidFill>
              </a:rPr>
              <a:t>Digitale Transformation in der Event Planung</a:t>
            </a:r>
          </a:p>
          <a:p>
            <a:pPr marL="285750" indent="-285750">
              <a:buFontTx/>
              <a:buChar char="-"/>
            </a:pPr>
            <a:r>
              <a:rPr lang="de-DE" sz="1600" dirty="0">
                <a:solidFill>
                  <a:schemeClr val="bg1"/>
                </a:solidFill>
              </a:rPr>
              <a:t>Ungenutztes Automatisierungspotenzial</a:t>
            </a:r>
          </a:p>
          <a:p>
            <a:pPr marL="285750" indent="-285750">
              <a:buFontTx/>
              <a:buChar char="-"/>
            </a:pPr>
            <a:r>
              <a:rPr lang="de-DE" sz="1600" dirty="0">
                <a:solidFill>
                  <a:schemeClr val="bg1"/>
                </a:solidFill>
              </a:rPr>
              <a:t>Starke wiederkehrende saisonale Nachfrage</a:t>
            </a:r>
            <a:endParaRPr lang="en-US" sz="1600" dirty="0">
              <a:solidFill>
                <a:schemeClr val="bg1"/>
              </a:solidFill>
            </a:endParaRPr>
          </a:p>
        </p:txBody>
      </p:sp>
      <p:sp>
        <p:nvSpPr>
          <p:cNvPr id="3" name="Textfeld 2">
            <a:extLst>
              <a:ext uri="{FF2B5EF4-FFF2-40B4-BE49-F238E27FC236}">
                <a16:creationId xmlns:a16="http://schemas.microsoft.com/office/drawing/2014/main" id="{7C7B8C29-7862-F0B6-0097-9117AADBEF04}"/>
              </a:ext>
            </a:extLst>
          </p:cNvPr>
          <p:cNvSpPr txBox="1"/>
          <p:nvPr/>
        </p:nvSpPr>
        <p:spPr>
          <a:xfrm>
            <a:off x="380010" y="437914"/>
            <a:ext cx="13965382" cy="523220"/>
          </a:xfrm>
          <a:prstGeom prst="rect">
            <a:avLst/>
          </a:prstGeom>
          <a:noFill/>
        </p:spPr>
        <p:txBody>
          <a:bodyPr wrap="square" rtlCol="0">
            <a:spAutoFit/>
          </a:bodyPr>
          <a:lstStyle/>
          <a:p>
            <a:r>
              <a:rPr lang="de-DE" sz="2800" b="1" dirty="0">
                <a:solidFill>
                  <a:schemeClr val="bg1"/>
                </a:solidFill>
              </a:rPr>
              <a:t>Elevator Pitch</a:t>
            </a:r>
          </a:p>
        </p:txBody>
      </p:sp>
    </p:spTree>
    <p:extLst>
      <p:ext uri="{BB962C8B-B14F-4D97-AF65-F5344CB8AC3E}">
        <p14:creationId xmlns:p14="http://schemas.microsoft.com/office/powerpoint/2010/main" val="1541950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7694" y="471607"/>
            <a:ext cx="4269462" cy="533638"/>
          </a:xfrm>
          <a:prstGeom prst="rect">
            <a:avLst/>
          </a:prstGeom>
          <a:noFill/>
          <a:ln/>
        </p:spPr>
        <p:txBody>
          <a:bodyPr wrap="none" lIns="0" tIns="0" rIns="0" bIns="0" rtlCol="0" anchor="t"/>
          <a:lstStyle/>
          <a:p>
            <a:pPr marL="0" indent="0">
              <a:lnSpc>
                <a:spcPts val="4200"/>
              </a:lnSpc>
              <a:buNone/>
            </a:pPr>
            <a:r>
              <a:rPr lang="en-US" sz="4000" b="1" dirty="0">
                <a:solidFill>
                  <a:srgbClr val="F2E782"/>
                </a:solidFill>
                <a:ea typeface="Prata" pitchFamily="34" charset="-122"/>
                <a:cs typeface="Prata" pitchFamily="34" charset="-120"/>
              </a:rPr>
              <a:t>The Problem</a:t>
            </a:r>
            <a:endParaRPr lang="en-US" sz="4000" b="1" dirty="0"/>
          </a:p>
        </p:txBody>
      </p:sp>
      <p:pic>
        <p:nvPicPr>
          <p:cNvPr id="4" name="Image 1" descr="preencoded.png"/>
          <p:cNvPicPr>
            <a:picLocks noChangeAspect="1"/>
          </p:cNvPicPr>
          <p:nvPr/>
        </p:nvPicPr>
        <p:blipFill>
          <a:blip r:embed="rId4"/>
          <a:stretch>
            <a:fillRect/>
          </a:stretch>
        </p:blipFill>
        <p:spPr>
          <a:xfrm>
            <a:off x="4358521" y="1261348"/>
            <a:ext cx="426839" cy="426839"/>
          </a:xfrm>
          <a:prstGeom prst="rect">
            <a:avLst/>
          </a:prstGeom>
        </p:spPr>
      </p:pic>
      <p:sp>
        <p:nvSpPr>
          <p:cNvPr id="5" name="Text 1"/>
          <p:cNvSpPr/>
          <p:nvPr/>
        </p:nvSpPr>
        <p:spPr>
          <a:xfrm>
            <a:off x="3504605" y="1858923"/>
            <a:ext cx="2134672" cy="266819"/>
          </a:xfrm>
          <a:prstGeom prst="rect">
            <a:avLst/>
          </a:prstGeom>
          <a:noFill/>
          <a:ln/>
        </p:spPr>
        <p:txBody>
          <a:bodyPr wrap="none" lIns="0" tIns="0" rIns="0" bIns="0" rtlCol="0" anchor="t"/>
          <a:lstStyle/>
          <a:p>
            <a:pPr marL="0" indent="0" algn="ctr">
              <a:lnSpc>
                <a:spcPts val="2100"/>
              </a:lnSpc>
              <a:buNone/>
            </a:pPr>
            <a:r>
              <a:rPr lang="en-US" sz="2800" b="1" dirty="0">
                <a:solidFill>
                  <a:schemeClr val="bg1"/>
                </a:solidFill>
                <a:ea typeface="Prata" pitchFamily="34" charset="-122"/>
                <a:cs typeface="Prata" pitchFamily="34" charset="-120"/>
              </a:rPr>
              <a:t>Complex Planning</a:t>
            </a:r>
            <a:endParaRPr lang="en-US" sz="2800" b="1" dirty="0">
              <a:solidFill>
                <a:schemeClr val="bg1"/>
              </a:solidFill>
            </a:endParaRPr>
          </a:p>
        </p:txBody>
      </p:sp>
      <p:sp>
        <p:nvSpPr>
          <p:cNvPr id="6" name="Text 2"/>
          <p:cNvSpPr/>
          <p:nvPr/>
        </p:nvSpPr>
        <p:spPr>
          <a:xfrm>
            <a:off x="597694" y="2228136"/>
            <a:ext cx="7948613" cy="273129"/>
          </a:xfrm>
          <a:prstGeom prst="rect">
            <a:avLst/>
          </a:prstGeom>
          <a:noFill/>
          <a:ln/>
        </p:spPr>
        <p:txBody>
          <a:bodyPr wrap="none" lIns="0" tIns="0" rIns="0" bIns="0" rtlCol="0" anchor="t"/>
          <a:lstStyle/>
          <a:p>
            <a:pPr marL="0" indent="0" algn="ctr">
              <a:lnSpc>
                <a:spcPts val="2150"/>
              </a:lnSpc>
              <a:buNone/>
            </a:pPr>
            <a:r>
              <a:rPr lang="en-US" sz="2000" dirty="0">
                <a:solidFill>
                  <a:schemeClr val="bg1"/>
                </a:solidFill>
                <a:ea typeface="Raleway" pitchFamily="34" charset="-122"/>
                <a:cs typeface="Raleway" pitchFamily="34" charset="-120"/>
              </a:rPr>
              <a:t>Planning bachelor parties is time-consuming and stressful.</a:t>
            </a:r>
            <a:endParaRPr lang="en-US" sz="2000" dirty="0">
              <a:solidFill>
                <a:schemeClr val="bg1"/>
              </a:solidFill>
            </a:endParaRPr>
          </a:p>
        </p:txBody>
      </p:sp>
      <p:pic>
        <p:nvPicPr>
          <p:cNvPr id="7" name="Image 2" descr="preencoded.png"/>
          <p:cNvPicPr>
            <a:picLocks noChangeAspect="1"/>
          </p:cNvPicPr>
          <p:nvPr/>
        </p:nvPicPr>
        <p:blipFill>
          <a:blip r:embed="rId5"/>
          <a:stretch>
            <a:fillRect/>
          </a:stretch>
        </p:blipFill>
        <p:spPr>
          <a:xfrm>
            <a:off x="4358521" y="3013591"/>
            <a:ext cx="426839" cy="426839"/>
          </a:xfrm>
          <a:prstGeom prst="rect">
            <a:avLst/>
          </a:prstGeom>
        </p:spPr>
      </p:pic>
      <p:sp>
        <p:nvSpPr>
          <p:cNvPr id="8" name="Text 3"/>
          <p:cNvSpPr/>
          <p:nvPr/>
        </p:nvSpPr>
        <p:spPr>
          <a:xfrm>
            <a:off x="3504605" y="3611166"/>
            <a:ext cx="2134672" cy="266819"/>
          </a:xfrm>
          <a:prstGeom prst="rect">
            <a:avLst/>
          </a:prstGeom>
          <a:noFill/>
          <a:ln/>
        </p:spPr>
        <p:txBody>
          <a:bodyPr wrap="none" lIns="0" tIns="0" rIns="0" bIns="0" rtlCol="0" anchor="t"/>
          <a:lstStyle/>
          <a:p>
            <a:pPr marL="0" indent="0" algn="ctr">
              <a:lnSpc>
                <a:spcPts val="2100"/>
              </a:lnSpc>
              <a:buNone/>
            </a:pPr>
            <a:r>
              <a:rPr lang="en-US" sz="2800" b="1" dirty="0">
                <a:solidFill>
                  <a:schemeClr val="bg1"/>
                </a:solidFill>
                <a:ea typeface="Prata" pitchFamily="34" charset="-122"/>
                <a:cs typeface="Prata" pitchFamily="34" charset="-120"/>
              </a:rPr>
              <a:t>Group Coordination</a:t>
            </a:r>
            <a:endParaRPr lang="en-US" sz="2800" b="1" dirty="0">
              <a:solidFill>
                <a:schemeClr val="bg1"/>
              </a:solidFill>
            </a:endParaRPr>
          </a:p>
        </p:txBody>
      </p:sp>
      <p:sp>
        <p:nvSpPr>
          <p:cNvPr id="9" name="Text 4"/>
          <p:cNvSpPr/>
          <p:nvPr/>
        </p:nvSpPr>
        <p:spPr>
          <a:xfrm>
            <a:off x="597694" y="3980378"/>
            <a:ext cx="7948613" cy="273129"/>
          </a:xfrm>
          <a:prstGeom prst="rect">
            <a:avLst/>
          </a:prstGeom>
          <a:noFill/>
          <a:ln/>
        </p:spPr>
        <p:txBody>
          <a:bodyPr wrap="none" lIns="0" tIns="0" rIns="0" bIns="0" rtlCol="0" anchor="t"/>
          <a:lstStyle/>
          <a:p>
            <a:pPr marL="0" indent="0" algn="ctr">
              <a:lnSpc>
                <a:spcPts val="2150"/>
              </a:lnSpc>
              <a:buNone/>
            </a:pPr>
            <a:r>
              <a:rPr lang="en-US" sz="2000" dirty="0">
                <a:solidFill>
                  <a:schemeClr val="bg1"/>
                </a:solidFill>
                <a:ea typeface="Raleway" pitchFamily="34" charset="-122"/>
                <a:cs typeface="Raleway" pitchFamily="34" charset="-120"/>
              </a:rPr>
              <a:t>Coordinating large groups is difficult and leads to communication issues.</a:t>
            </a:r>
            <a:endParaRPr lang="en-US" sz="2000" dirty="0">
              <a:solidFill>
                <a:schemeClr val="bg1"/>
              </a:solidFill>
            </a:endParaRPr>
          </a:p>
        </p:txBody>
      </p:sp>
      <p:pic>
        <p:nvPicPr>
          <p:cNvPr id="10" name="Image 3" descr="preencoded.png"/>
          <p:cNvPicPr>
            <a:picLocks noChangeAspect="1"/>
          </p:cNvPicPr>
          <p:nvPr/>
        </p:nvPicPr>
        <p:blipFill>
          <a:blip r:embed="rId6"/>
          <a:stretch>
            <a:fillRect/>
          </a:stretch>
        </p:blipFill>
        <p:spPr>
          <a:xfrm>
            <a:off x="4358521" y="4765834"/>
            <a:ext cx="426839" cy="426839"/>
          </a:xfrm>
          <a:prstGeom prst="rect">
            <a:avLst/>
          </a:prstGeom>
        </p:spPr>
      </p:pic>
      <p:sp>
        <p:nvSpPr>
          <p:cNvPr id="11" name="Text 5"/>
          <p:cNvSpPr/>
          <p:nvPr/>
        </p:nvSpPr>
        <p:spPr>
          <a:xfrm>
            <a:off x="3504605" y="5363408"/>
            <a:ext cx="2134672" cy="266819"/>
          </a:xfrm>
          <a:prstGeom prst="rect">
            <a:avLst/>
          </a:prstGeom>
          <a:noFill/>
          <a:ln/>
        </p:spPr>
        <p:txBody>
          <a:bodyPr wrap="none" lIns="0" tIns="0" rIns="0" bIns="0" rtlCol="0" anchor="t"/>
          <a:lstStyle/>
          <a:p>
            <a:pPr marL="0" indent="0" algn="ctr">
              <a:lnSpc>
                <a:spcPts val="2100"/>
              </a:lnSpc>
              <a:buNone/>
            </a:pPr>
            <a:r>
              <a:rPr lang="en-US" sz="2800" b="1" dirty="0">
                <a:solidFill>
                  <a:schemeClr val="bg1"/>
                </a:solidFill>
                <a:ea typeface="Prata" pitchFamily="34" charset="-122"/>
                <a:cs typeface="Prata" pitchFamily="34" charset="-120"/>
              </a:rPr>
              <a:t>Cost Distribution</a:t>
            </a:r>
            <a:endParaRPr lang="en-US" sz="2800" b="1" dirty="0">
              <a:solidFill>
                <a:schemeClr val="bg1"/>
              </a:solidFill>
            </a:endParaRPr>
          </a:p>
        </p:txBody>
      </p:sp>
      <p:sp>
        <p:nvSpPr>
          <p:cNvPr id="12" name="Text 6"/>
          <p:cNvSpPr/>
          <p:nvPr/>
        </p:nvSpPr>
        <p:spPr>
          <a:xfrm>
            <a:off x="597694" y="5732621"/>
            <a:ext cx="7948613" cy="273129"/>
          </a:xfrm>
          <a:prstGeom prst="rect">
            <a:avLst/>
          </a:prstGeom>
          <a:noFill/>
          <a:ln/>
        </p:spPr>
        <p:txBody>
          <a:bodyPr wrap="none" lIns="0" tIns="0" rIns="0" bIns="0" rtlCol="0" anchor="t"/>
          <a:lstStyle/>
          <a:p>
            <a:pPr marL="0" indent="0" algn="ctr">
              <a:lnSpc>
                <a:spcPts val="2150"/>
              </a:lnSpc>
              <a:buNone/>
            </a:pPr>
            <a:r>
              <a:rPr lang="en-US" sz="2000" dirty="0">
                <a:solidFill>
                  <a:schemeClr val="bg1"/>
                </a:solidFill>
                <a:ea typeface="Raleway" pitchFamily="34" charset="-122"/>
                <a:cs typeface="Raleway" pitchFamily="34" charset="-120"/>
              </a:rPr>
              <a:t>Uneven costs and billing can create tension and complicate planning.</a:t>
            </a:r>
            <a:endParaRPr lang="en-US" sz="2000" dirty="0">
              <a:solidFill>
                <a:schemeClr val="bg1"/>
              </a:solidFill>
            </a:endParaRPr>
          </a:p>
        </p:txBody>
      </p:sp>
      <p:pic>
        <p:nvPicPr>
          <p:cNvPr id="13" name="Image 4" descr="preencoded.png"/>
          <p:cNvPicPr>
            <a:picLocks noChangeAspect="1"/>
          </p:cNvPicPr>
          <p:nvPr/>
        </p:nvPicPr>
        <p:blipFill>
          <a:blip r:embed="rId7"/>
          <a:stretch>
            <a:fillRect/>
          </a:stretch>
        </p:blipFill>
        <p:spPr>
          <a:xfrm>
            <a:off x="4358521" y="6518077"/>
            <a:ext cx="426839" cy="426839"/>
          </a:xfrm>
          <a:prstGeom prst="rect">
            <a:avLst/>
          </a:prstGeom>
        </p:spPr>
      </p:pic>
      <p:sp>
        <p:nvSpPr>
          <p:cNvPr id="14" name="Text 7"/>
          <p:cNvSpPr/>
          <p:nvPr/>
        </p:nvSpPr>
        <p:spPr>
          <a:xfrm>
            <a:off x="3504605" y="7115651"/>
            <a:ext cx="2134672" cy="266819"/>
          </a:xfrm>
          <a:prstGeom prst="rect">
            <a:avLst/>
          </a:prstGeom>
          <a:noFill/>
          <a:ln/>
        </p:spPr>
        <p:txBody>
          <a:bodyPr wrap="none" lIns="0" tIns="0" rIns="0" bIns="0" rtlCol="0" anchor="t"/>
          <a:lstStyle/>
          <a:p>
            <a:pPr marL="0" indent="0" algn="ctr">
              <a:lnSpc>
                <a:spcPts val="2100"/>
              </a:lnSpc>
              <a:buNone/>
            </a:pPr>
            <a:r>
              <a:rPr lang="en-US" sz="2800" b="1" dirty="0">
                <a:solidFill>
                  <a:schemeClr val="bg1"/>
                </a:solidFill>
                <a:ea typeface="Prata" pitchFamily="34" charset="-122"/>
                <a:cs typeface="Prata" pitchFamily="34" charset="-120"/>
              </a:rPr>
              <a:t>Lack of Ideas</a:t>
            </a:r>
            <a:endParaRPr lang="en-US" sz="2800" b="1" dirty="0">
              <a:solidFill>
                <a:schemeClr val="bg1"/>
              </a:solidFill>
            </a:endParaRPr>
          </a:p>
        </p:txBody>
      </p:sp>
      <p:sp>
        <p:nvSpPr>
          <p:cNvPr id="15" name="Text 8"/>
          <p:cNvSpPr/>
          <p:nvPr/>
        </p:nvSpPr>
        <p:spPr>
          <a:xfrm>
            <a:off x="597694" y="7484864"/>
            <a:ext cx="7948613" cy="273129"/>
          </a:xfrm>
          <a:prstGeom prst="rect">
            <a:avLst/>
          </a:prstGeom>
          <a:noFill/>
          <a:ln/>
        </p:spPr>
        <p:txBody>
          <a:bodyPr wrap="none" lIns="0" tIns="0" rIns="0" bIns="0" rtlCol="0" anchor="t"/>
          <a:lstStyle/>
          <a:p>
            <a:pPr marL="0" indent="0" algn="ctr">
              <a:lnSpc>
                <a:spcPts val="2150"/>
              </a:lnSpc>
              <a:buNone/>
            </a:pPr>
            <a:r>
              <a:rPr lang="en-US" sz="2000" dirty="0">
                <a:solidFill>
                  <a:schemeClr val="bg1"/>
                </a:solidFill>
                <a:ea typeface="Raleway" pitchFamily="34" charset="-122"/>
                <a:cs typeface="Raleway" pitchFamily="34" charset="-120"/>
              </a:rPr>
              <a:t>Finding personalized and creative ideas for parties can be challenging.</a:t>
            </a:r>
            <a:endParaRPr lang="en-US" sz="2000" dirty="0">
              <a:solidFill>
                <a:schemeClr val="bg1"/>
              </a:solidFill>
            </a:endParaRPr>
          </a:p>
        </p:txBody>
      </p:sp>
      <p:sp>
        <p:nvSpPr>
          <p:cNvPr id="16" name="Rechteck 15">
            <a:extLst>
              <a:ext uri="{FF2B5EF4-FFF2-40B4-BE49-F238E27FC236}">
                <a16:creationId xmlns:a16="http://schemas.microsoft.com/office/drawing/2014/main" id="{6175D00A-4E35-B9D7-A249-56A6C814C159}"/>
              </a:ext>
            </a:extLst>
          </p:cNvPr>
          <p:cNvSpPr/>
          <p:nvPr/>
        </p:nvSpPr>
        <p:spPr>
          <a:xfrm>
            <a:off x="9144000" y="-5415"/>
            <a:ext cx="5492160" cy="8229600"/>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0A3E-AA99-87E1-B643-5B0BD97DD41F}"/>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2C4B46CE-D0CA-8DD3-0CC0-5B9370B98B55}"/>
              </a:ext>
            </a:extLst>
          </p:cNvPr>
          <p:cNvSpPr txBox="1"/>
          <p:nvPr/>
        </p:nvSpPr>
        <p:spPr>
          <a:xfrm>
            <a:off x="380010" y="437914"/>
            <a:ext cx="13965382" cy="523220"/>
          </a:xfrm>
          <a:prstGeom prst="rect">
            <a:avLst/>
          </a:prstGeom>
          <a:noFill/>
        </p:spPr>
        <p:txBody>
          <a:bodyPr wrap="square" rtlCol="0">
            <a:spAutoFit/>
          </a:bodyPr>
          <a:lstStyle/>
          <a:p>
            <a:pPr algn="l"/>
            <a:r>
              <a:rPr lang="de-DE" sz="2800" b="1" i="0" dirty="0">
                <a:solidFill>
                  <a:srgbClr val="FFFFFF"/>
                </a:solidFill>
                <a:effectLst/>
                <a:latin typeface="Satoshi"/>
              </a:rPr>
              <a:t>Business Summary</a:t>
            </a:r>
          </a:p>
        </p:txBody>
      </p:sp>
      <p:sp>
        <p:nvSpPr>
          <p:cNvPr id="7" name="Textfeld 6">
            <a:extLst>
              <a:ext uri="{FF2B5EF4-FFF2-40B4-BE49-F238E27FC236}">
                <a16:creationId xmlns:a16="http://schemas.microsoft.com/office/drawing/2014/main" id="{4F9F5F45-6FED-F4CD-01E5-1F5C7B5368CE}"/>
              </a:ext>
            </a:extLst>
          </p:cNvPr>
          <p:cNvSpPr txBox="1"/>
          <p:nvPr/>
        </p:nvSpPr>
        <p:spPr>
          <a:xfrm>
            <a:off x="380010" y="1371600"/>
            <a:ext cx="13704290" cy="3970318"/>
          </a:xfrm>
          <a:prstGeom prst="rect">
            <a:avLst/>
          </a:prstGeom>
          <a:noFill/>
        </p:spPr>
        <p:txBody>
          <a:bodyPr wrap="square" rtlCol="0">
            <a:spAutoFit/>
          </a:bodyPr>
          <a:lstStyle/>
          <a:p>
            <a:r>
              <a:rPr lang="en-US" dirty="0">
                <a:solidFill>
                  <a:schemeClr val="bg1"/>
                </a:solidFill>
              </a:rPr>
              <a:t>GameOver.ai is an innovative AI-powered platform that is revolutionizing the bachelor/bachelorette party planning process. By utilizing AI technology, our app matches group preferences with curated experiences, alleviating the common challenges associated with organizing these events. Our unique selling proposition lies in our AI's ability to analyze group dynamics, preferences, and budgets to recommend perfectly tailored packages, ranging from local activities to international trips.</a:t>
            </a:r>
          </a:p>
          <a:p>
            <a:endParaRPr lang="en-US" dirty="0">
              <a:solidFill>
                <a:schemeClr val="bg1"/>
              </a:solidFill>
            </a:endParaRPr>
          </a:p>
          <a:p>
            <a:r>
              <a:rPr lang="en-US" dirty="0">
                <a:solidFill>
                  <a:schemeClr val="bg1"/>
                </a:solidFill>
              </a:rPr>
              <a:t>With nearly 500,000 weddings annually in the DACH region alone, our one-stop platform offers a seamless solution compared to the fragmented and manual current alternatives. Our revenue model includes commission-based partnerships with venues and premium features for users. By combining AI-driven questionnaires, matching algorithms, and partnerships with established venues, we aim to become the 'Spotify of party planning', where personalized experiences meet effortless coordination.</a:t>
            </a:r>
          </a:p>
          <a:p>
            <a:endParaRPr lang="en-US" dirty="0">
              <a:solidFill>
                <a:schemeClr val="bg1"/>
              </a:solidFill>
            </a:endParaRPr>
          </a:p>
          <a:p>
            <a:r>
              <a:rPr lang="en-US" dirty="0">
                <a:solidFill>
                  <a:schemeClr val="bg1"/>
                </a:solidFill>
              </a:rPr>
              <a:t>Key benefits include time savings, reduced conflicts, streamlined planning, and personalized packages for every group type. The market opportunity is vast, with a growing experience economy, digital evolution in event planning, untapped automation potential, and strong recurring seasonal demand.</a:t>
            </a:r>
          </a:p>
          <a:p>
            <a:endParaRPr lang="de-DE" dirty="0">
              <a:solidFill>
                <a:schemeClr val="bg1"/>
              </a:solidFill>
            </a:endParaRPr>
          </a:p>
        </p:txBody>
      </p:sp>
    </p:spTree>
    <p:extLst>
      <p:ext uri="{BB962C8B-B14F-4D97-AF65-F5344CB8AC3E}">
        <p14:creationId xmlns:p14="http://schemas.microsoft.com/office/powerpoint/2010/main" val="297248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525"/>
            <a:ext cx="5486400" cy="8229600"/>
          </a:xfrm>
          <a:prstGeom prst="rect">
            <a:avLst/>
          </a:prstGeom>
        </p:spPr>
      </p:pic>
      <p:sp>
        <p:nvSpPr>
          <p:cNvPr id="3" name="Text 0"/>
          <p:cNvSpPr/>
          <p:nvPr/>
        </p:nvSpPr>
        <p:spPr>
          <a:xfrm>
            <a:off x="6215182" y="574119"/>
            <a:ext cx="5205651" cy="650677"/>
          </a:xfrm>
          <a:prstGeom prst="rect">
            <a:avLst/>
          </a:prstGeom>
          <a:noFill/>
          <a:ln/>
        </p:spPr>
        <p:txBody>
          <a:bodyPr wrap="none" lIns="0" tIns="0" rIns="0" bIns="0" rtlCol="0" anchor="t"/>
          <a:lstStyle/>
          <a:p>
            <a:pPr marL="0" indent="0">
              <a:lnSpc>
                <a:spcPts val="5100"/>
              </a:lnSpc>
              <a:buNone/>
            </a:pPr>
            <a:r>
              <a:rPr lang="en-US" sz="4000" b="1" dirty="0">
                <a:solidFill>
                  <a:srgbClr val="F2E782"/>
                </a:solidFill>
                <a:ea typeface="Prata" pitchFamily="34" charset="-122"/>
                <a:cs typeface="Prata" pitchFamily="34" charset="-120"/>
              </a:rPr>
              <a:t>Our Solution</a:t>
            </a:r>
            <a:endParaRPr lang="en-US" sz="4000" b="1" dirty="0"/>
          </a:p>
        </p:txBody>
      </p:sp>
      <p:pic>
        <p:nvPicPr>
          <p:cNvPr id="4" name="Image 1" descr="preencoded.png"/>
          <p:cNvPicPr>
            <a:picLocks noChangeAspect="1"/>
          </p:cNvPicPr>
          <p:nvPr/>
        </p:nvPicPr>
        <p:blipFill>
          <a:blip r:embed="rId4"/>
          <a:stretch>
            <a:fillRect/>
          </a:stretch>
        </p:blipFill>
        <p:spPr>
          <a:xfrm>
            <a:off x="6215182" y="1537097"/>
            <a:ext cx="520541" cy="520541"/>
          </a:xfrm>
          <a:prstGeom prst="rect">
            <a:avLst/>
          </a:prstGeom>
        </p:spPr>
      </p:pic>
      <p:sp>
        <p:nvSpPr>
          <p:cNvPr id="5" name="Text 1"/>
          <p:cNvSpPr/>
          <p:nvPr/>
        </p:nvSpPr>
        <p:spPr>
          <a:xfrm>
            <a:off x="6215182" y="2265759"/>
            <a:ext cx="2602825" cy="325279"/>
          </a:xfrm>
          <a:prstGeom prst="rect">
            <a:avLst/>
          </a:prstGeom>
          <a:noFill/>
          <a:ln/>
        </p:spPr>
        <p:txBody>
          <a:bodyPr wrap="none" lIns="0" tIns="0" rIns="0" bIns="0" rtlCol="0" anchor="t"/>
          <a:lstStyle/>
          <a:p>
            <a:pPr marL="0" indent="0" algn="l">
              <a:lnSpc>
                <a:spcPts val="2550"/>
              </a:lnSpc>
              <a:buNone/>
            </a:pPr>
            <a:r>
              <a:rPr lang="en-US" sz="2800" b="1" dirty="0">
                <a:solidFill>
                  <a:schemeClr val="bg1"/>
                </a:solidFill>
                <a:ea typeface="Prata" pitchFamily="34" charset="-122"/>
                <a:cs typeface="Prata" pitchFamily="34" charset="-120"/>
              </a:rPr>
              <a:t>All-in-One App</a:t>
            </a:r>
            <a:endParaRPr lang="en-US" sz="2800" b="1" dirty="0">
              <a:solidFill>
                <a:schemeClr val="bg1"/>
              </a:solidFill>
            </a:endParaRPr>
          </a:p>
        </p:txBody>
      </p:sp>
      <p:sp>
        <p:nvSpPr>
          <p:cNvPr id="6" name="Text 2"/>
          <p:cNvSpPr/>
          <p:nvPr/>
        </p:nvSpPr>
        <p:spPr>
          <a:xfrm>
            <a:off x="6215182" y="2715935"/>
            <a:ext cx="7686437" cy="333137"/>
          </a:xfrm>
          <a:prstGeom prst="rect">
            <a:avLst/>
          </a:prstGeom>
          <a:noFill/>
          <a:ln/>
        </p:spPr>
        <p:txBody>
          <a:bodyPr wrap="none" lIns="0" tIns="0" rIns="0" bIns="0" rtlCol="0" anchor="t"/>
          <a:lstStyle/>
          <a:p>
            <a:pPr marL="0" indent="0" algn="l">
              <a:lnSpc>
                <a:spcPts val="2600"/>
              </a:lnSpc>
              <a:buNone/>
            </a:pPr>
            <a:r>
              <a:rPr lang="en-US" sz="2000" dirty="0">
                <a:solidFill>
                  <a:schemeClr val="bg1"/>
                </a:solidFill>
                <a:ea typeface="Raleway" pitchFamily="34" charset="-122"/>
                <a:cs typeface="Raleway" pitchFamily="34" charset="-120"/>
              </a:rPr>
              <a:t>GameOver streamlines bachelor party planning, execution, and billing.</a:t>
            </a:r>
            <a:endParaRPr lang="en-US" sz="2000" dirty="0">
              <a:solidFill>
                <a:schemeClr val="bg1"/>
              </a:solidFill>
            </a:endParaRPr>
          </a:p>
        </p:txBody>
      </p:sp>
      <p:pic>
        <p:nvPicPr>
          <p:cNvPr id="7" name="Image 2" descr="preencoded.png"/>
          <p:cNvPicPr>
            <a:picLocks noChangeAspect="1"/>
          </p:cNvPicPr>
          <p:nvPr/>
        </p:nvPicPr>
        <p:blipFill>
          <a:blip r:embed="rId5"/>
          <a:stretch>
            <a:fillRect/>
          </a:stretch>
        </p:blipFill>
        <p:spPr>
          <a:xfrm>
            <a:off x="6215182" y="3673673"/>
            <a:ext cx="520541" cy="520541"/>
          </a:xfrm>
          <a:prstGeom prst="rect">
            <a:avLst/>
          </a:prstGeom>
        </p:spPr>
      </p:pic>
      <p:sp>
        <p:nvSpPr>
          <p:cNvPr id="8" name="Text 3"/>
          <p:cNvSpPr/>
          <p:nvPr/>
        </p:nvSpPr>
        <p:spPr>
          <a:xfrm>
            <a:off x="6215182" y="4402336"/>
            <a:ext cx="3488650" cy="325279"/>
          </a:xfrm>
          <a:prstGeom prst="rect">
            <a:avLst/>
          </a:prstGeom>
          <a:noFill/>
          <a:ln/>
        </p:spPr>
        <p:txBody>
          <a:bodyPr wrap="none" lIns="0" tIns="0" rIns="0" bIns="0" rtlCol="0" anchor="t"/>
          <a:lstStyle/>
          <a:p>
            <a:pPr marL="0" indent="0" algn="l">
              <a:lnSpc>
                <a:spcPts val="2550"/>
              </a:lnSpc>
              <a:buNone/>
            </a:pPr>
            <a:r>
              <a:rPr lang="en-US" sz="2800" b="1" dirty="0">
                <a:solidFill>
                  <a:schemeClr val="bg1"/>
                </a:solidFill>
                <a:ea typeface="Prata" pitchFamily="34" charset="-122"/>
                <a:cs typeface="Prata" pitchFamily="34" charset="-120"/>
              </a:rPr>
              <a:t>AI-Powered Personalization</a:t>
            </a:r>
            <a:endParaRPr lang="en-US" sz="2800" b="1" dirty="0">
              <a:solidFill>
                <a:schemeClr val="bg1"/>
              </a:solidFill>
            </a:endParaRPr>
          </a:p>
        </p:txBody>
      </p:sp>
      <p:sp>
        <p:nvSpPr>
          <p:cNvPr id="9" name="Text 4"/>
          <p:cNvSpPr/>
          <p:nvPr/>
        </p:nvSpPr>
        <p:spPr>
          <a:xfrm>
            <a:off x="6215182" y="4852511"/>
            <a:ext cx="8146277" cy="666274"/>
          </a:xfrm>
          <a:prstGeom prst="rect">
            <a:avLst/>
          </a:prstGeom>
          <a:noFill/>
          <a:ln/>
        </p:spPr>
        <p:txBody>
          <a:bodyPr wrap="square" lIns="0" tIns="0" rIns="0" bIns="0" rtlCol="0" anchor="t"/>
          <a:lstStyle/>
          <a:p>
            <a:pPr marL="0" indent="0" algn="l">
              <a:lnSpc>
                <a:spcPts val="2600"/>
              </a:lnSpc>
              <a:buNone/>
            </a:pPr>
            <a:r>
              <a:rPr lang="en-US" sz="2000" dirty="0">
                <a:solidFill>
                  <a:schemeClr val="bg1"/>
                </a:solidFill>
                <a:ea typeface="Raleway" pitchFamily="34" charset="-122"/>
                <a:cs typeface="Raleway" pitchFamily="34" charset="-120"/>
              </a:rPr>
              <a:t>Our app offers AI-driven suggestions, ensuring unique &amp; personalized celebrations.</a:t>
            </a:r>
            <a:endParaRPr lang="en-US" sz="2000" dirty="0">
              <a:solidFill>
                <a:schemeClr val="bg1"/>
              </a:solidFill>
            </a:endParaRPr>
          </a:p>
        </p:txBody>
      </p:sp>
      <p:pic>
        <p:nvPicPr>
          <p:cNvPr id="10" name="Image 3" descr="preencoded.png"/>
          <p:cNvPicPr>
            <a:picLocks noChangeAspect="1"/>
          </p:cNvPicPr>
          <p:nvPr/>
        </p:nvPicPr>
        <p:blipFill>
          <a:blip r:embed="rId6"/>
          <a:stretch>
            <a:fillRect/>
          </a:stretch>
        </p:blipFill>
        <p:spPr>
          <a:xfrm>
            <a:off x="6215182" y="6143387"/>
            <a:ext cx="520541" cy="520541"/>
          </a:xfrm>
          <a:prstGeom prst="rect">
            <a:avLst/>
          </a:prstGeom>
        </p:spPr>
      </p:pic>
      <p:sp>
        <p:nvSpPr>
          <p:cNvPr id="11" name="Text 5"/>
          <p:cNvSpPr/>
          <p:nvPr/>
        </p:nvSpPr>
        <p:spPr>
          <a:xfrm>
            <a:off x="6215182" y="6872049"/>
            <a:ext cx="3242072" cy="325279"/>
          </a:xfrm>
          <a:prstGeom prst="rect">
            <a:avLst/>
          </a:prstGeom>
          <a:noFill/>
          <a:ln/>
        </p:spPr>
        <p:txBody>
          <a:bodyPr wrap="none" lIns="0" tIns="0" rIns="0" bIns="0" rtlCol="0" anchor="t"/>
          <a:lstStyle/>
          <a:p>
            <a:pPr marL="0" indent="0" algn="l">
              <a:lnSpc>
                <a:spcPts val="2550"/>
              </a:lnSpc>
              <a:buNone/>
            </a:pPr>
            <a:r>
              <a:rPr lang="en-US" sz="2800" b="1" dirty="0">
                <a:solidFill>
                  <a:schemeClr val="bg1"/>
                </a:solidFill>
                <a:ea typeface="Prata" pitchFamily="34" charset="-122"/>
                <a:cs typeface="Prata" pitchFamily="34" charset="-120"/>
              </a:rPr>
              <a:t>Flexible Planning Options</a:t>
            </a:r>
            <a:endParaRPr lang="en-US" sz="2800" b="1" dirty="0">
              <a:solidFill>
                <a:schemeClr val="bg1"/>
              </a:solidFill>
            </a:endParaRPr>
          </a:p>
        </p:txBody>
      </p:sp>
      <p:sp>
        <p:nvSpPr>
          <p:cNvPr id="12" name="Text 6"/>
          <p:cNvSpPr/>
          <p:nvPr/>
        </p:nvSpPr>
        <p:spPr>
          <a:xfrm>
            <a:off x="6215182" y="7322225"/>
            <a:ext cx="7686437" cy="333137"/>
          </a:xfrm>
          <a:prstGeom prst="rect">
            <a:avLst/>
          </a:prstGeom>
          <a:noFill/>
          <a:ln/>
        </p:spPr>
        <p:txBody>
          <a:bodyPr wrap="none" lIns="0" tIns="0" rIns="0" bIns="0" rtlCol="0" anchor="t"/>
          <a:lstStyle/>
          <a:p>
            <a:pPr marL="0" indent="0" algn="l">
              <a:lnSpc>
                <a:spcPts val="2600"/>
              </a:lnSpc>
              <a:buNone/>
            </a:pPr>
            <a:r>
              <a:rPr lang="en-US" sz="2000" dirty="0">
                <a:solidFill>
                  <a:schemeClr val="bg1"/>
                </a:solidFill>
                <a:ea typeface="Raleway" pitchFamily="34" charset="-122"/>
                <a:cs typeface="Raleway" pitchFamily="34" charset="-120"/>
              </a:rPr>
              <a:t>Choose pre-defined packages or create a custom plan.</a:t>
            </a:r>
            <a:endParaRPr lang="en-US" sz="2000" dirty="0">
              <a:solidFill>
                <a:schemeClr val="bg1"/>
              </a:solidFill>
            </a:endParaRPr>
          </a:p>
        </p:txBody>
      </p:sp>
      <p:pic>
        <p:nvPicPr>
          <p:cNvPr id="16" name="Grafik 15" descr="Ein Bild, das Text, Menschliches Gesicht, Screenshot, Person enthält.">
            <a:extLst>
              <a:ext uri="{FF2B5EF4-FFF2-40B4-BE49-F238E27FC236}">
                <a16:creationId xmlns:a16="http://schemas.microsoft.com/office/drawing/2014/main" id="{4FB08617-0E7D-643F-9287-40C91B177F27}"/>
              </a:ext>
            </a:extLst>
          </p:cNvPr>
          <p:cNvPicPr>
            <a:picLocks noChangeAspect="1"/>
          </p:cNvPicPr>
          <p:nvPr/>
        </p:nvPicPr>
        <p:blipFill>
          <a:blip r:embed="rId7"/>
          <a:stretch>
            <a:fillRect/>
          </a:stretch>
        </p:blipFill>
        <p:spPr>
          <a:xfrm>
            <a:off x="1430842" y="1876972"/>
            <a:ext cx="2520000" cy="4786955"/>
          </a:xfrm>
          <a:prstGeom prst="rect">
            <a:avLst/>
          </a:prstGeom>
        </p:spPr>
      </p:pic>
      <p:sp>
        <p:nvSpPr>
          <p:cNvPr id="13" name="Rechteck 12">
            <a:extLst>
              <a:ext uri="{FF2B5EF4-FFF2-40B4-BE49-F238E27FC236}">
                <a16:creationId xmlns:a16="http://schemas.microsoft.com/office/drawing/2014/main" id="{ADD8EEDA-0E96-50B7-0CE6-F3A30C980D52}"/>
              </a:ext>
            </a:extLst>
          </p:cNvPr>
          <p:cNvSpPr/>
          <p:nvPr/>
        </p:nvSpPr>
        <p:spPr>
          <a:xfrm>
            <a:off x="-1" y="-5415"/>
            <a:ext cx="5486401" cy="8225490"/>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521637" y="1109067"/>
            <a:ext cx="6067782" cy="617101"/>
          </a:xfrm>
          <a:prstGeom prst="rect">
            <a:avLst/>
          </a:prstGeom>
          <a:noFill/>
          <a:ln/>
        </p:spPr>
        <p:txBody>
          <a:bodyPr wrap="none" lIns="0" tIns="0" rIns="0" bIns="0" rtlCol="0" anchor="t"/>
          <a:lstStyle/>
          <a:p>
            <a:pPr marL="0" indent="0">
              <a:lnSpc>
                <a:spcPts val="4850"/>
              </a:lnSpc>
              <a:buNone/>
            </a:pPr>
            <a:r>
              <a:rPr lang="en-US" sz="4000" b="1" dirty="0">
                <a:solidFill>
                  <a:srgbClr val="F2E782"/>
                </a:solidFill>
                <a:ea typeface="Prata" pitchFamily="34" charset="-122"/>
                <a:cs typeface="Prata" pitchFamily="34" charset="-120"/>
              </a:rPr>
              <a:t>Product Features &amp; USPs</a:t>
            </a:r>
            <a:endParaRPr lang="en-US" sz="4000" b="1" dirty="0"/>
          </a:p>
        </p:txBody>
      </p:sp>
      <p:pic>
        <p:nvPicPr>
          <p:cNvPr id="4" name="Image 1" descr="preencoded.png"/>
          <p:cNvPicPr>
            <a:picLocks noChangeAspect="1"/>
          </p:cNvPicPr>
          <p:nvPr/>
        </p:nvPicPr>
        <p:blipFill>
          <a:blip r:embed="rId4"/>
          <a:stretch>
            <a:fillRect/>
          </a:stretch>
        </p:blipFill>
        <p:spPr>
          <a:xfrm>
            <a:off x="4521637" y="2003822"/>
            <a:ext cx="617220" cy="617220"/>
          </a:xfrm>
          <a:prstGeom prst="rect">
            <a:avLst/>
          </a:prstGeom>
        </p:spPr>
      </p:pic>
      <p:sp>
        <p:nvSpPr>
          <p:cNvPr id="5" name="Text 1"/>
          <p:cNvSpPr/>
          <p:nvPr/>
        </p:nvSpPr>
        <p:spPr>
          <a:xfrm>
            <a:off x="4521637" y="2867858"/>
            <a:ext cx="3086100" cy="385763"/>
          </a:xfrm>
          <a:prstGeom prst="rect">
            <a:avLst/>
          </a:prstGeom>
          <a:noFill/>
          <a:ln/>
        </p:spPr>
        <p:txBody>
          <a:bodyPr wrap="none" lIns="0" tIns="0" rIns="0" bIns="0" rtlCol="0" anchor="t"/>
          <a:lstStyle/>
          <a:p>
            <a:pPr marL="0" indent="0" algn="l">
              <a:lnSpc>
                <a:spcPts val="3000"/>
              </a:lnSpc>
              <a:buNone/>
            </a:pPr>
            <a:r>
              <a:rPr lang="en-US" sz="2800" b="1" dirty="0">
                <a:solidFill>
                  <a:schemeClr val="bg1"/>
                </a:solidFill>
                <a:ea typeface="Prata" pitchFamily="34" charset="-122"/>
                <a:cs typeface="Prata" pitchFamily="34" charset="-120"/>
              </a:rPr>
              <a:t>Intuitive Planning</a:t>
            </a:r>
            <a:endParaRPr lang="en-US" sz="2800" b="1" dirty="0">
              <a:solidFill>
                <a:schemeClr val="bg1"/>
              </a:solidFill>
            </a:endParaRPr>
          </a:p>
        </p:txBody>
      </p:sp>
      <p:sp>
        <p:nvSpPr>
          <p:cNvPr id="6" name="Text 2"/>
          <p:cNvSpPr/>
          <p:nvPr/>
        </p:nvSpPr>
        <p:spPr>
          <a:xfrm>
            <a:off x="4521637" y="3401735"/>
            <a:ext cx="4437221" cy="790099"/>
          </a:xfrm>
          <a:prstGeom prst="rect">
            <a:avLst/>
          </a:prstGeom>
          <a:noFill/>
          <a:ln/>
        </p:spPr>
        <p:txBody>
          <a:bodyPr wrap="square" lIns="0" tIns="0" rIns="0" bIns="0" rtlCol="0" anchor="t"/>
          <a:lstStyle/>
          <a:p>
            <a:pPr marL="0" indent="0" algn="l">
              <a:lnSpc>
                <a:spcPts val="3100"/>
              </a:lnSpc>
              <a:buNone/>
            </a:pPr>
            <a:r>
              <a:rPr lang="en-US" sz="2000" dirty="0">
                <a:solidFill>
                  <a:schemeClr val="bg1"/>
                </a:solidFill>
                <a:ea typeface="Raleway" pitchFamily="34" charset="-122"/>
                <a:cs typeface="Raleway" pitchFamily="34" charset="-120"/>
              </a:rPr>
              <a:t>AI-powered planning tools for effortless event organization</a:t>
            </a:r>
            <a:endParaRPr lang="en-US" sz="2000" dirty="0">
              <a:solidFill>
                <a:schemeClr val="bg1"/>
              </a:solidFill>
            </a:endParaRPr>
          </a:p>
        </p:txBody>
      </p:sp>
      <p:pic>
        <p:nvPicPr>
          <p:cNvPr id="7" name="Image 2" descr="preencoded.png"/>
          <p:cNvPicPr>
            <a:picLocks noChangeAspect="1"/>
          </p:cNvPicPr>
          <p:nvPr/>
        </p:nvPicPr>
        <p:blipFill>
          <a:blip r:embed="rId5"/>
          <a:stretch>
            <a:fillRect/>
          </a:stretch>
        </p:blipFill>
        <p:spPr>
          <a:xfrm>
            <a:off x="9329142" y="2003822"/>
            <a:ext cx="617220" cy="617220"/>
          </a:xfrm>
          <a:prstGeom prst="rect">
            <a:avLst/>
          </a:prstGeom>
        </p:spPr>
      </p:pic>
      <p:sp>
        <p:nvSpPr>
          <p:cNvPr id="8" name="Text 3"/>
          <p:cNvSpPr/>
          <p:nvPr/>
        </p:nvSpPr>
        <p:spPr>
          <a:xfrm>
            <a:off x="9329142" y="2867858"/>
            <a:ext cx="3086100" cy="385763"/>
          </a:xfrm>
          <a:prstGeom prst="rect">
            <a:avLst/>
          </a:prstGeom>
          <a:noFill/>
          <a:ln/>
        </p:spPr>
        <p:txBody>
          <a:bodyPr wrap="none" lIns="0" tIns="0" rIns="0" bIns="0" rtlCol="0" anchor="t"/>
          <a:lstStyle/>
          <a:p>
            <a:pPr marL="0" indent="0" algn="l">
              <a:lnSpc>
                <a:spcPts val="3000"/>
              </a:lnSpc>
              <a:buNone/>
            </a:pPr>
            <a:r>
              <a:rPr lang="en-US" sz="2800" b="1" dirty="0">
                <a:solidFill>
                  <a:schemeClr val="bg1"/>
                </a:solidFill>
                <a:ea typeface="Prata" pitchFamily="34" charset="-122"/>
                <a:cs typeface="Prata" pitchFamily="34" charset="-120"/>
              </a:rPr>
              <a:t>Flexible Options</a:t>
            </a:r>
            <a:endParaRPr lang="en-US" sz="2800" b="1" dirty="0">
              <a:solidFill>
                <a:schemeClr val="bg1"/>
              </a:solidFill>
            </a:endParaRPr>
          </a:p>
        </p:txBody>
      </p:sp>
      <p:sp>
        <p:nvSpPr>
          <p:cNvPr id="9" name="Text 4"/>
          <p:cNvSpPr/>
          <p:nvPr/>
        </p:nvSpPr>
        <p:spPr>
          <a:xfrm>
            <a:off x="9329142" y="3401735"/>
            <a:ext cx="4437221" cy="790099"/>
          </a:xfrm>
          <a:prstGeom prst="rect">
            <a:avLst/>
          </a:prstGeom>
          <a:noFill/>
          <a:ln/>
        </p:spPr>
        <p:txBody>
          <a:bodyPr wrap="square" lIns="0" tIns="0" rIns="0" bIns="0" rtlCol="0" anchor="t"/>
          <a:lstStyle/>
          <a:p>
            <a:pPr marL="0" indent="0" algn="l">
              <a:lnSpc>
                <a:spcPts val="3100"/>
              </a:lnSpc>
              <a:buNone/>
            </a:pPr>
            <a:r>
              <a:rPr lang="en-US" sz="2000" dirty="0">
                <a:solidFill>
                  <a:schemeClr val="bg1"/>
                </a:solidFill>
                <a:ea typeface="Raleway" pitchFamily="34" charset="-122"/>
                <a:cs typeface="Raleway" pitchFamily="34" charset="-120"/>
              </a:rPr>
              <a:t>Pre-defined packages and custom planning capabilities</a:t>
            </a:r>
            <a:endParaRPr lang="en-US" sz="2000" dirty="0">
              <a:solidFill>
                <a:schemeClr val="bg1"/>
              </a:solidFill>
            </a:endParaRPr>
          </a:p>
        </p:txBody>
      </p:sp>
      <p:pic>
        <p:nvPicPr>
          <p:cNvPr id="10" name="Image 3" descr="preencoded.png"/>
          <p:cNvPicPr>
            <a:picLocks noChangeAspect="1"/>
          </p:cNvPicPr>
          <p:nvPr/>
        </p:nvPicPr>
        <p:blipFill>
          <a:blip r:embed="rId6"/>
          <a:stretch>
            <a:fillRect/>
          </a:stretch>
        </p:blipFill>
        <p:spPr>
          <a:xfrm>
            <a:off x="4521637" y="4932402"/>
            <a:ext cx="617220" cy="617220"/>
          </a:xfrm>
          <a:prstGeom prst="rect">
            <a:avLst/>
          </a:prstGeom>
        </p:spPr>
      </p:pic>
      <p:sp>
        <p:nvSpPr>
          <p:cNvPr id="11" name="Text 5"/>
          <p:cNvSpPr/>
          <p:nvPr/>
        </p:nvSpPr>
        <p:spPr>
          <a:xfrm>
            <a:off x="4521637" y="5796439"/>
            <a:ext cx="3542586" cy="385763"/>
          </a:xfrm>
          <a:prstGeom prst="rect">
            <a:avLst/>
          </a:prstGeom>
          <a:noFill/>
          <a:ln/>
        </p:spPr>
        <p:txBody>
          <a:bodyPr wrap="none" lIns="0" tIns="0" rIns="0" bIns="0" rtlCol="0" anchor="t"/>
          <a:lstStyle/>
          <a:p>
            <a:pPr marL="0" indent="0" algn="l">
              <a:lnSpc>
                <a:spcPts val="3000"/>
              </a:lnSpc>
              <a:buNone/>
            </a:pPr>
            <a:r>
              <a:rPr lang="en-US" sz="2800" b="1" dirty="0">
                <a:solidFill>
                  <a:schemeClr val="bg1"/>
                </a:solidFill>
                <a:ea typeface="Prata" pitchFamily="34" charset="-122"/>
                <a:cs typeface="Prata" pitchFamily="34" charset="-120"/>
              </a:rPr>
              <a:t>Real-time Collaboration</a:t>
            </a:r>
            <a:endParaRPr lang="en-US" sz="2800" b="1" dirty="0">
              <a:solidFill>
                <a:schemeClr val="bg1"/>
              </a:solidFill>
            </a:endParaRPr>
          </a:p>
        </p:txBody>
      </p:sp>
      <p:sp>
        <p:nvSpPr>
          <p:cNvPr id="12" name="Text 6"/>
          <p:cNvSpPr/>
          <p:nvPr/>
        </p:nvSpPr>
        <p:spPr>
          <a:xfrm>
            <a:off x="4521637" y="6330315"/>
            <a:ext cx="4437221" cy="790099"/>
          </a:xfrm>
          <a:prstGeom prst="rect">
            <a:avLst/>
          </a:prstGeom>
          <a:noFill/>
          <a:ln/>
        </p:spPr>
        <p:txBody>
          <a:bodyPr wrap="square" lIns="0" tIns="0" rIns="0" bIns="0" rtlCol="0" anchor="t"/>
          <a:lstStyle/>
          <a:p>
            <a:pPr marL="0" indent="0" algn="l">
              <a:lnSpc>
                <a:spcPts val="3100"/>
              </a:lnSpc>
              <a:buNone/>
            </a:pPr>
            <a:r>
              <a:rPr lang="en-US" sz="2000" dirty="0">
                <a:solidFill>
                  <a:schemeClr val="bg1"/>
                </a:solidFill>
                <a:ea typeface="Raleway" pitchFamily="34" charset="-122"/>
                <a:cs typeface="Raleway" pitchFamily="34" charset="-120"/>
              </a:rPr>
              <a:t>Group management and voting tools for seamless coordination</a:t>
            </a:r>
            <a:endParaRPr lang="en-US" sz="2000" dirty="0">
              <a:solidFill>
                <a:schemeClr val="bg1"/>
              </a:solidFill>
            </a:endParaRPr>
          </a:p>
        </p:txBody>
      </p:sp>
      <p:pic>
        <p:nvPicPr>
          <p:cNvPr id="13" name="Image 4" descr="preencoded.png"/>
          <p:cNvPicPr>
            <a:picLocks noChangeAspect="1"/>
          </p:cNvPicPr>
          <p:nvPr/>
        </p:nvPicPr>
        <p:blipFill>
          <a:blip r:embed="rId7"/>
          <a:stretch>
            <a:fillRect/>
          </a:stretch>
        </p:blipFill>
        <p:spPr>
          <a:xfrm>
            <a:off x="9329142" y="4932402"/>
            <a:ext cx="617220" cy="617220"/>
          </a:xfrm>
          <a:prstGeom prst="rect">
            <a:avLst/>
          </a:prstGeom>
        </p:spPr>
      </p:pic>
      <p:sp>
        <p:nvSpPr>
          <p:cNvPr id="14" name="Text 7"/>
          <p:cNvSpPr/>
          <p:nvPr/>
        </p:nvSpPr>
        <p:spPr>
          <a:xfrm>
            <a:off x="9329142" y="5796439"/>
            <a:ext cx="3086100" cy="385763"/>
          </a:xfrm>
          <a:prstGeom prst="rect">
            <a:avLst/>
          </a:prstGeom>
          <a:noFill/>
          <a:ln/>
        </p:spPr>
        <p:txBody>
          <a:bodyPr wrap="none" lIns="0" tIns="0" rIns="0" bIns="0" rtlCol="0" anchor="t"/>
          <a:lstStyle/>
          <a:p>
            <a:pPr marL="0" indent="0" algn="l">
              <a:lnSpc>
                <a:spcPts val="3000"/>
              </a:lnSpc>
              <a:buNone/>
            </a:pPr>
            <a:r>
              <a:rPr lang="en-US" sz="2800" b="1" dirty="0">
                <a:solidFill>
                  <a:schemeClr val="bg1"/>
                </a:solidFill>
                <a:ea typeface="Prata" pitchFamily="34" charset="-122"/>
                <a:cs typeface="Prata" pitchFamily="34" charset="-120"/>
              </a:rPr>
              <a:t>Secure Payments</a:t>
            </a:r>
            <a:endParaRPr lang="en-US" sz="2800" b="1" dirty="0">
              <a:solidFill>
                <a:schemeClr val="bg1"/>
              </a:solidFill>
            </a:endParaRPr>
          </a:p>
        </p:txBody>
      </p:sp>
      <p:sp>
        <p:nvSpPr>
          <p:cNvPr id="15" name="Text 8"/>
          <p:cNvSpPr/>
          <p:nvPr/>
        </p:nvSpPr>
        <p:spPr>
          <a:xfrm>
            <a:off x="9329142" y="6330315"/>
            <a:ext cx="4437221" cy="790099"/>
          </a:xfrm>
          <a:prstGeom prst="rect">
            <a:avLst/>
          </a:prstGeom>
          <a:noFill/>
          <a:ln/>
        </p:spPr>
        <p:txBody>
          <a:bodyPr wrap="square" lIns="0" tIns="0" rIns="0" bIns="0" rtlCol="0" anchor="t"/>
          <a:lstStyle/>
          <a:p>
            <a:pPr marL="0" indent="0" algn="l">
              <a:lnSpc>
                <a:spcPts val="3100"/>
              </a:lnSpc>
              <a:buNone/>
            </a:pPr>
            <a:r>
              <a:rPr lang="en-US" sz="2000" dirty="0">
                <a:solidFill>
                  <a:schemeClr val="bg1"/>
                </a:solidFill>
                <a:ea typeface="Raleway" pitchFamily="34" charset="-122"/>
                <a:cs typeface="Raleway" pitchFamily="34" charset="-120"/>
              </a:rPr>
              <a:t>Integrated payment system with intelligent cost tracking and splitting</a:t>
            </a:r>
            <a:endParaRPr lang="en-US" sz="2000" dirty="0">
              <a:solidFill>
                <a:schemeClr val="bg1"/>
              </a:solidFill>
            </a:endParaRPr>
          </a:p>
        </p:txBody>
      </p:sp>
      <p:pic>
        <p:nvPicPr>
          <p:cNvPr id="17" name="Grafik 16">
            <a:extLst>
              <a:ext uri="{FF2B5EF4-FFF2-40B4-BE49-F238E27FC236}">
                <a16:creationId xmlns:a16="http://schemas.microsoft.com/office/drawing/2014/main" id="{B4D4E748-3173-AE54-FD2D-3C351B5C7C42}"/>
              </a:ext>
            </a:extLst>
          </p:cNvPr>
          <p:cNvPicPr>
            <a:picLocks noChangeAspect="1"/>
          </p:cNvPicPr>
          <p:nvPr/>
        </p:nvPicPr>
        <p:blipFill>
          <a:blip r:embed="rId8"/>
          <a:srcRect l="3939" t="1812" r="4900" b="44851"/>
          <a:stretch/>
        </p:blipFill>
        <p:spPr>
          <a:xfrm>
            <a:off x="257475" y="586831"/>
            <a:ext cx="3132000" cy="4026508"/>
          </a:xfrm>
          <a:prstGeom prst="rect">
            <a:avLst/>
          </a:prstGeom>
          <a:effectLst>
            <a:softEdge rad="31750"/>
          </a:effectLst>
        </p:spPr>
      </p:pic>
      <p:pic>
        <p:nvPicPr>
          <p:cNvPr id="18" name="Grafik 17">
            <a:extLst>
              <a:ext uri="{FF2B5EF4-FFF2-40B4-BE49-F238E27FC236}">
                <a16:creationId xmlns:a16="http://schemas.microsoft.com/office/drawing/2014/main" id="{CE527BAF-BB67-DE75-76C3-349A68281FBC}"/>
              </a:ext>
            </a:extLst>
          </p:cNvPr>
          <p:cNvPicPr>
            <a:picLocks noChangeAspect="1"/>
          </p:cNvPicPr>
          <p:nvPr/>
        </p:nvPicPr>
        <p:blipFill>
          <a:blip r:embed="rId8"/>
          <a:srcRect l="3939" t="66367" r="4900" b="1897"/>
          <a:stretch/>
        </p:blipFill>
        <p:spPr>
          <a:xfrm>
            <a:off x="257475" y="4539273"/>
            <a:ext cx="3132000" cy="2395760"/>
          </a:xfrm>
          <a:prstGeom prst="rect">
            <a:avLst/>
          </a:prstGeom>
          <a:effectLst>
            <a:softEdge rad="31750"/>
          </a:effectLst>
        </p:spPr>
      </p:pic>
      <p:sp>
        <p:nvSpPr>
          <p:cNvPr id="16" name="Rechteck 15">
            <a:extLst>
              <a:ext uri="{FF2B5EF4-FFF2-40B4-BE49-F238E27FC236}">
                <a16:creationId xmlns:a16="http://schemas.microsoft.com/office/drawing/2014/main" id="{FA257CCC-C19F-A851-B48B-8A0F52FCFE3E}"/>
              </a:ext>
            </a:extLst>
          </p:cNvPr>
          <p:cNvSpPr/>
          <p:nvPr/>
        </p:nvSpPr>
        <p:spPr>
          <a:xfrm>
            <a:off x="-1" y="-5415"/>
            <a:ext cx="3657601" cy="8229600"/>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43905"/>
            <a:ext cx="8512016" cy="708779"/>
          </a:xfrm>
          <a:prstGeom prst="rect">
            <a:avLst/>
          </a:prstGeom>
          <a:noFill/>
          <a:ln/>
        </p:spPr>
        <p:txBody>
          <a:bodyPr wrap="none" lIns="0" tIns="0" rIns="0" bIns="0" rtlCol="0" anchor="t"/>
          <a:lstStyle/>
          <a:p>
            <a:pPr marL="0" indent="0">
              <a:lnSpc>
                <a:spcPts val="5550"/>
              </a:lnSpc>
              <a:buNone/>
            </a:pPr>
            <a:r>
              <a:rPr lang="en-US" sz="4000" b="1" dirty="0">
                <a:solidFill>
                  <a:srgbClr val="F2E782"/>
                </a:solidFill>
                <a:ea typeface="Prata" pitchFamily="34" charset="-122"/>
                <a:cs typeface="Prata" pitchFamily="34" charset="-120"/>
              </a:rPr>
              <a:t>Target Groups</a:t>
            </a:r>
            <a:endParaRPr lang="en-US" sz="4000" b="1" dirty="0"/>
          </a:p>
        </p:txBody>
      </p:sp>
      <p:sp>
        <p:nvSpPr>
          <p:cNvPr id="3" name="Text 1"/>
          <p:cNvSpPr/>
          <p:nvPr/>
        </p:nvSpPr>
        <p:spPr>
          <a:xfrm>
            <a:off x="748924" y="3452813"/>
            <a:ext cx="3136106" cy="354330"/>
          </a:xfrm>
          <a:prstGeom prst="rect">
            <a:avLst/>
          </a:prstGeom>
          <a:noFill/>
          <a:ln/>
        </p:spPr>
        <p:txBody>
          <a:bodyPr wrap="none" lIns="0" tIns="0" rIns="0" bIns="0" rtlCol="0" anchor="t"/>
          <a:lstStyle/>
          <a:p>
            <a:pPr>
              <a:lnSpc>
                <a:spcPts val="2750"/>
              </a:lnSpc>
            </a:pPr>
            <a:r>
              <a:rPr lang="en-US" sz="2800" b="1" dirty="0">
                <a:solidFill>
                  <a:schemeClr val="bg1"/>
                </a:solidFill>
                <a:ea typeface="Prata" pitchFamily="34" charset="-122"/>
                <a:cs typeface="Prata" pitchFamily="34" charset="-120"/>
              </a:rPr>
              <a:t>Future grooms/bride</a:t>
            </a:r>
            <a:endParaRPr lang="en-US" sz="2800" b="1" dirty="0">
              <a:solidFill>
                <a:schemeClr val="bg1"/>
              </a:solidFill>
            </a:endParaRPr>
          </a:p>
        </p:txBody>
      </p:sp>
      <p:sp>
        <p:nvSpPr>
          <p:cNvPr id="4" name="Text 2"/>
          <p:cNvSpPr/>
          <p:nvPr/>
        </p:nvSpPr>
        <p:spPr>
          <a:xfrm>
            <a:off x="748924" y="4033957"/>
            <a:ext cx="3978116" cy="1451610"/>
          </a:xfrm>
          <a:prstGeom prst="rect">
            <a:avLst/>
          </a:prstGeom>
          <a:noFill/>
          <a:ln/>
        </p:spPr>
        <p:txBody>
          <a:bodyPr wrap="square" lIns="0" tIns="0" rIns="0" bIns="0" rtlCol="0" anchor="t"/>
          <a:lstStyle/>
          <a:p>
            <a:pPr>
              <a:lnSpc>
                <a:spcPts val="2850"/>
              </a:lnSpc>
            </a:pPr>
            <a:r>
              <a:rPr lang="en-US" sz="2000" dirty="0">
                <a:solidFill>
                  <a:schemeClr val="bg1"/>
                </a:solidFill>
                <a:ea typeface="Raleway" pitchFamily="34" charset="-122"/>
                <a:cs typeface="Raleway" pitchFamily="34" charset="-120"/>
              </a:rPr>
              <a:t>Every future groom/bride wants an unforgettable bachelor party that meets his needs and wishes.</a:t>
            </a:r>
            <a:endParaRPr lang="en-US" sz="2000" dirty="0">
              <a:solidFill>
                <a:schemeClr val="bg1"/>
              </a:solidFill>
            </a:endParaRPr>
          </a:p>
        </p:txBody>
      </p:sp>
      <p:sp>
        <p:nvSpPr>
          <p:cNvPr id="5" name="Text 3"/>
          <p:cNvSpPr/>
          <p:nvPr/>
        </p:nvSpPr>
        <p:spPr>
          <a:xfrm>
            <a:off x="5332928" y="3452813"/>
            <a:ext cx="3039176" cy="354330"/>
          </a:xfrm>
          <a:prstGeom prst="rect">
            <a:avLst/>
          </a:prstGeom>
          <a:noFill/>
          <a:ln/>
        </p:spPr>
        <p:txBody>
          <a:bodyPr wrap="none" lIns="0" tIns="0" rIns="0" bIns="0" rtlCol="0" anchor="t"/>
          <a:lstStyle/>
          <a:p>
            <a:pPr marL="0" indent="0">
              <a:lnSpc>
                <a:spcPts val="2750"/>
              </a:lnSpc>
              <a:buNone/>
            </a:pPr>
            <a:r>
              <a:rPr lang="en-US" sz="2800" b="1" dirty="0">
                <a:solidFill>
                  <a:schemeClr val="bg1"/>
                </a:solidFill>
                <a:ea typeface="Prata" pitchFamily="34" charset="-122"/>
                <a:cs typeface="Prata" pitchFamily="34" charset="-120"/>
              </a:rPr>
              <a:t>Best-man /Maid of honor</a:t>
            </a:r>
            <a:endParaRPr lang="en-US" sz="2800" b="1" dirty="0">
              <a:solidFill>
                <a:schemeClr val="bg1"/>
              </a:solidFill>
            </a:endParaRPr>
          </a:p>
        </p:txBody>
      </p:sp>
      <p:sp>
        <p:nvSpPr>
          <p:cNvPr id="6" name="Text 4"/>
          <p:cNvSpPr/>
          <p:nvPr/>
        </p:nvSpPr>
        <p:spPr>
          <a:xfrm>
            <a:off x="5332928" y="4033957"/>
            <a:ext cx="3978116" cy="1814513"/>
          </a:xfrm>
          <a:prstGeom prst="rect">
            <a:avLst/>
          </a:prstGeom>
          <a:noFill/>
          <a:ln/>
        </p:spPr>
        <p:txBody>
          <a:bodyPr wrap="square" lIns="0" tIns="0" rIns="0" bIns="0" rtlCol="0" anchor="t"/>
          <a:lstStyle/>
          <a:p>
            <a:pPr>
              <a:lnSpc>
                <a:spcPts val="2850"/>
              </a:lnSpc>
            </a:pPr>
            <a:r>
              <a:rPr lang="en-US" sz="2000" dirty="0">
                <a:solidFill>
                  <a:schemeClr val="bg1"/>
                </a:solidFill>
                <a:ea typeface="Raleway" pitchFamily="34" charset="-122"/>
                <a:cs typeface="Raleway" pitchFamily="34" charset="-120"/>
              </a:rPr>
              <a:t>Best-man and Maid of honor are the organizers and planners of the bachelorette party and are looking for a stress-free and efficient solution.</a:t>
            </a:r>
            <a:endParaRPr lang="en-US" sz="2000" dirty="0">
              <a:solidFill>
                <a:schemeClr val="bg1"/>
              </a:solidFill>
            </a:endParaRPr>
          </a:p>
        </p:txBody>
      </p:sp>
      <p:sp>
        <p:nvSpPr>
          <p:cNvPr id="7" name="Text 5"/>
          <p:cNvSpPr/>
          <p:nvPr/>
        </p:nvSpPr>
        <p:spPr>
          <a:xfrm>
            <a:off x="9872067" y="3452813"/>
            <a:ext cx="3262042" cy="354330"/>
          </a:xfrm>
          <a:prstGeom prst="rect">
            <a:avLst/>
          </a:prstGeom>
          <a:noFill/>
          <a:ln/>
        </p:spPr>
        <p:txBody>
          <a:bodyPr wrap="none" lIns="0" tIns="0" rIns="0" bIns="0" rtlCol="0" anchor="t"/>
          <a:lstStyle/>
          <a:p>
            <a:pPr marL="0" indent="0">
              <a:lnSpc>
                <a:spcPts val="2750"/>
              </a:lnSpc>
              <a:buNone/>
            </a:pPr>
            <a:r>
              <a:rPr lang="en-US" sz="2800" b="1" dirty="0">
                <a:solidFill>
                  <a:schemeClr val="bg1"/>
                </a:solidFill>
              </a:rPr>
              <a:t>Bachelor Party Participants</a:t>
            </a:r>
          </a:p>
        </p:txBody>
      </p:sp>
      <p:sp>
        <p:nvSpPr>
          <p:cNvPr id="8" name="Text 6"/>
          <p:cNvSpPr/>
          <p:nvPr/>
        </p:nvSpPr>
        <p:spPr>
          <a:xfrm>
            <a:off x="9872067" y="4033957"/>
            <a:ext cx="3978116" cy="1451610"/>
          </a:xfrm>
          <a:prstGeom prst="rect">
            <a:avLst/>
          </a:prstGeom>
          <a:noFill/>
          <a:ln/>
        </p:spPr>
        <p:txBody>
          <a:bodyPr wrap="square" lIns="0" tIns="0" rIns="0" bIns="0" rtlCol="0" anchor="t"/>
          <a:lstStyle/>
          <a:p>
            <a:pPr>
              <a:lnSpc>
                <a:spcPts val="2850"/>
              </a:lnSpc>
            </a:pPr>
            <a:r>
              <a:rPr lang="en-US" sz="2000" dirty="0">
                <a:solidFill>
                  <a:schemeClr val="bg1"/>
                </a:solidFill>
                <a:ea typeface="Raleway" pitchFamily="34" charset="-122"/>
                <a:cs typeface="Raleway" pitchFamily="34" charset="-120"/>
              </a:rPr>
              <a:t>All bachelor party participants benefit from the transparent organization and easy communication via the app.</a:t>
            </a:r>
            <a:endParaRPr lang="en-US" sz="2000" dirty="0">
              <a:solidFill>
                <a:schemeClr val="bg1"/>
              </a:solidFill>
            </a:endParaRPr>
          </a:p>
        </p:txBody>
      </p:sp>
      <p:pic>
        <p:nvPicPr>
          <p:cNvPr id="10" name="Grafik 9" descr="Folgen mit einfarbiger Füllung">
            <a:extLst>
              <a:ext uri="{FF2B5EF4-FFF2-40B4-BE49-F238E27FC236}">
                <a16:creationId xmlns:a16="http://schemas.microsoft.com/office/drawing/2014/main" id="{38A4B801-1085-58BB-3BCE-FE4BBBD646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2516" y="2689916"/>
            <a:ext cx="720000" cy="720000"/>
          </a:xfrm>
          <a:prstGeom prst="rect">
            <a:avLst/>
          </a:prstGeom>
        </p:spPr>
      </p:pic>
      <p:pic>
        <p:nvPicPr>
          <p:cNvPr id="14" name="Grafik 13" descr="Eheringe mit einfarbiger Füllung">
            <a:extLst>
              <a:ext uri="{FF2B5EF4-FFF2-40B4-BE49-F238E27FC236}">
                <a16:creationId xmlns:a16="http://schemas.microsoft.com/office/drawing/2014/main" id="{2B8A2B28-D8A0-7198-FA33-4EC171C41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6977" y="2753382"/>
            <a:ext cx="720000" cy="720000"/>
          </a:xfrm>
          <a:prstGeom prst="rect">
            <a:avLst/>
          </a:prstGeom>
        </p:spPr>
      </p:pic>
      <p:grpSp>
        <p:nvGrpSpPr>
          <p:cNvPr id="9" name="Gruppieren 8">
            <a:extLst>
              <a:ext uri="{FF2B5EF4-FFF2-40B4-BE49-F238E27FC236}">
                <a16:creationId xmlns:a16="http://schemas.microsoft.com/office/drawing/2014/main" id="{A60F1B81-361F-CBD0-104E-ED1D82417D6E}"/>
              </a:ext>
            </a:extLst>
          </p:cNvPr>
          <p:cNvGrpSpPr/>
          <p:nvPr/>
        </p:nvGrpSpPr>
        <p:grpSpPr>
          <a:xfrm>
            <a:off x="10853123" y="2689916"/>
            <a:ext cx="1299931" cy="720000"/>
            <a:chOff x="10855646" y="2689916"/>
            <a:chExt cx="1299931" cy="720000"/>
          </a:xfrm>
        </p:grpSpPr>
        <p:pic>
          <p:nvPicPr>
            <p:cNvPr id="12" name="Grafik 11" descr="Zwei Männer Silhouette">
              <a:extLst>
                <a:ext uri="{FF2B5EF4-FFF2-40B4-BE49-F238E27FC236}">
                  <a16:creationId xmlns:a16="http://schemas.microsoft.com/office/drawing/2014/main" id="{7E76C84D-52A4-CD41-9C9B-408F93209D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5577" y="2689916"/>
              <a:ext cx="720000" cy="720000"/>
            </a:xfrm>
            <a:prstGeom prst="rect">
              <a:avLst/>
            </a:prstGeom>
          </p:spPr>
        </p:pic>
        <p:pic>
          <p:nvPicPr>
            <p:cNvPr id="15" name="Grafik 14" descr="Zwei Männer Silhouette">
              <a:extLst>
                <a:ext uri="{FF2B5EF4-FFF2-40B4-BE49-F238E27FC236}">
                  <a16:creationId xmlns:a16="http://schemas.microsoft.com/office/drawing/2014/main" id="{1B0D104E-0993-1261-375A-2CB31A6D42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646" y="2689916"/>
              <a:ext cx="720000" cy="7200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119673" y="2468880"/>
            <a:ext cx="6172200" cy="771525"/>
          </a:xfrm>
          <a:prstGeom prst="rect">
            <a:avLst/>
          </a:prstGeom>
          <a:noFill/>
          <a:ln/>
        </p:spPr>
        <p:txBody>
          <a:bodyPr wrap="none" lIns="0" tIns="0" rIns="0" bIns="0" rtlCol="0" anchor="t"/>
          <a:lstStyle/>
          <a:p>
            <a:pPr marL="0" indent="0">
              <a:lnSpc>
                <a:spcPts val="6050"/>
              </a:lnSpc>
              <a:buNone/>
            </a:pPr>
            <a:r>
              <a:rPr lang="en-US" sz="4000" b="1" dirty="0">
                <a:solidFill>
                  <a:srgbClr val="F2E782"/>
                </a:solidFill>
                <a:ea typeface="Prata" pitchFamily="34" charset="-122"/>
                <a:cs typeface="Prata" pitchFamily="34" charset="-120"/>
              </a:rPr>
              <a:t>Market Validation</a:t>
            </a:r>
            <a:endParaRPr lang="en-US" sz="4000" b="1" dirty="0"/>
          </a:p>
        </p:txBody>
      </p:sp>
      <p:sp>
        <p:nvSpPr>
          <p:cNvPr id="4" name="Shape 1"/>
          <p:cNvSpPr/>
          <p:nvPr/>
        </p:nvSpPr>
        <p:spPr>
          <a:xfrm>
            <a:off x="1119673" y="3610689"/>
            <a:ext cx="7289803" cy="2150031"/>
          </a:xfrm>
          <a:prstGeom prst="roundRect">
            <a:avLst>
              <a:gd name="adj" fmla="val 1722"/>
            </a:avLst>
          </a:prstGeom>
          <a:noFill/>
          <a:ln w="15240">
            <a:solidFill>
              <a:srgbClr val="FFFFFF">
                <a:alpha val="24000"/>
              </a:srgbClr>
            </a:solidFill>
            <a:prstDash val="solid"/>
          </a:ln>
        </p:spPr>
        <p:txBody>
          <a:bodyPr/>
          <a:lstStyle/>
          <a:p>
            <a:endParaRPr lang="de-DE"/>
          </a:p>
        </p:txBody>
      </p:sp>
      <p:sp>
        <p:nvSpPr>
          <p:cNvPr id="5" name="Shape 2"/>
          <p:cNvSpPr/>
          <p:nvPr/>
        </p:nvSpPr>
        <p:spPr>
          <a:xfrm>
            <a:off x="1119674" y="3625929"/>
            <a:ext cx="7289802" cy="706517"/>
          </a:xfrm>
          <a:prstGeom prst="rect">
            <a:avLst/>
          </a:prstGeom>
          <a:solidFill>
            <a:srgbClr val="FFFFFF">
              <a:alpha val="4000"/>
            </a:srgbClr>
          </a:solidFill>
          <a:ln/>
        </p:spPr>
        <p:txBody>
          <a:bodyPr/>
          <a:lstStyle/>
          <a:p>
            <a:endParaRPr lang="de-DE"/>
          </a:p>
        </p:txBody>
      </p:sp>
      <p:sp>
        <p:nvSpPr>
          <p:cNvPr id="6" name="Text 3"/>
          <p:cNvSpPr/>
          <p:nvPr/>
        </p:nvSpPr>
        <p:spPr>
          <a:xfrm>
            <a:off x="1322163" y="3781663"/>
            <a:ext cx="2175272" cy="395049"/>
          </a:xfrm>
          <a:prstGeom prst="rect">
            <a:avLst/>
          </a:prstGeom>
          <a:noFill/>
          <a:ln/>
        </p:spPr>
        <p:txBody>
          <a:bodyPr wrap="none" lIns="0" tIns="0" rIns="0" bIns="0" rtlCol="0" anchor="t"/>
          <a:lstStyle/>
          <a:p>
            <a:pPr marL="0" indent="0">
              <a:lnSpc>
                <a:spcPts val="3100"/>
              </a:lnSpc>
              <a:buNone/>
            </a:pPr>
            <a:r>
              <a:rPr lang="en-US" sz="2800" b="1" dirty="0">
                <a:solidFill>
                  <a:schemeClr val="bg1"/>
                </a:solidFill>
                <a:ea typeface="Raleway" pitchFamily="34" charset="-122"/>
                <a:cs typeface="Raleway" pitchFamily="34" charset="-120"/>
              </a:rPr>
              <a:t>Survey Results:</a:t>
            </a:r>
            <a:endParaRPr lang="en-US" sz="2800" b="1" dirty="0">
              <a:solidFill>
                <a:schemeClr val="bg1"/>
              </a:solidFill>
            </a:endParaRPr>
          </a:p>
        </p:txBody>
      </p:sp>
      <p:sp>
        <p:nvSpPr>
          <p:cNvPr id="7" name="Text 4"/>
          <p:cNvSpPr/>
          <p:nvPr/>
        </p:nvSpPr>
        <p:spPr>
          <a:xfrm>
            <a:off x="3998688" y="3781663"/>
            <a:ext cx="4215170" cy="395049"/>
          </a:xfrm>
          <a:prstGeom prst="rect">
            <a:avLst/>
          </a:prstGeom>
          <a:noFill/>
          <a:ln/>
        </p:spPr>
        <p:txBody>
          <a:bodyPr wrap="none" lIns="0" tIns="0" rIns="0" bIns="0" rtlCol="0" anchor="t"/>
          <a:lstStyle/>
          <a:p>
            <a:pPr marL="0" indent="0">
              <a:lnSpc>
                <a:spcPts val="3100"/>
              </a:lnSpc>
              <a:buNone/>
            </a:pPr>
            <a:r>
              <a:rPr lang="en-US" sz="2000" dirty="0">
                <a:solidFill>
                  <a:schemeClr val="bg1"/>
                </a:solidFill>
                <a:ea typeface="Raleway" pitchFamily="34" charset="-122"/>
                <a:cs typeface="Raleway" pitchFamily="34" charset="-120"/>
              </a:rPr>
              <a:t>85% find party planning stressful</a:t>
            </a:r>
            <a:endParaRPr lang="en-US" sz="2000" dirty="0">
              <a:solidFill>
                <a:schemeClr val="bg1"/>
              </a:solidFill>
            </a:endParaRPr>
          </a:p>
        </p:txBody>
      </p:sp>
      <p:sp>
        <p:nvSpPr>
          <p:cNvPr id="8" name="Shape 5"/>
          <p:cNvSpPr/>
          <p:nvPr/>
        </p:nvSpPr>
        <p:spPr>
          <a:xfrm>
            <a:off x="879277" y="4332446"/>
            <a:ext cx="7385447" cy="706517"/>
          </a:xfrm>
          <a:prstGeom prst="rect">
            <a:avLst/>
          </a:prstGeom>
          <a:solidFill>
            <a:srgbClr val="000000">
              <a:alpha val="4000"/>
            </a:srgbClr>
          </a:solidFill>
          <a:ln/>
        </p:spPr>
        <p:txBody>
          <a:bodyPr/>
          <a:lstStyle/>
          <a:p>
            <a:endParaRPr lang="de-DE"/>
          </a:p>
        </p:txBody>
      </p:sp>
      <p:sp>
        <p:nvSpPr>
          <p:cNvPr id="9" name="Text 6"/>
          <p:cNvSpPr/>
          <p:nvPr/>
        </p:nvSpPr>
        <p:spPr>
          <a:xfrm>
            <a:off x="1322163" y="4488180"/>
            <a:ext cx="2175272" cy="395049"/>
          </a:xfrm>
          <a:prstGeom prst="rect">
            <a:avLst/>
          </a:prstGeom>
          <a:noFill/>
          <a:ln/>
        </p:spPr>
        <p:txBody>
          <a:bodyPr wrap="none" lIns="0" tIns="0" rIns="0" bIns="0" rtlCol="0" anchor="t"/>
          <a:lstStyle/>
          <a:p>
            <a:pPr marL="0" indent="0">
              <a:lnSpc>
                <a:spcPts val="3100"/>
              </a:lnSpc>
              <a:buNone/>
            </a:pPr>
            <a:r>
              <a:rPr lang="en-US" sz="2800" b="1" dirty="0">
                <a:solidFill>
                  <a:schemeClr val="bg1"/>
                </a:solidFill>
                <a:ea typeface="Raleway" pitchFamily="34" charset="-122"/>
                <a:cs typeface="Raleway" pitchFamily="34" charset="-120"/>
              </a:rPr>
              <a:t>Beta Test:</a:t>
            </a:r>
            <a:endParaRPr lang="en-US" sz="2800" b="1" dirty="0">
              <a:solidFill>
                <a:schemeClr val="bg1"/>
              </a:solidFill>
            </a:endParaRPr>
          </a:p>
        </p:txBody>
      </p:sp>
      <p:sp>
        <p:nvSpPr>
          <p:cNvPr id="10" name="Text 7"/>
          <p:cNvSpPr/>
          <p:nvPr/>
        </p:nvSpPr>
        <p:spPr>
          <a:xfrm>
            <a:off x="3998688" y="4488180"/>
            <a:ext cx="4215170" cy="395049"/>
          </a:xfrm>
          <a:prstGeom prst="rect">
            <a:avLst/>
          </a:prstGeom>
          <a:noFill/>
          <a:ln/>
        </p:spPr>
        <p:txBody>
          <a:bodyPr wrap="none" lIns="0" tIns="0" rIns="0" bIns="0" rtlCol="0" anchor="t"/>
          <a:lstStyle/>
          <a:p>
            <a:pPr marL="0" indent="0">
              <a:lnSpc>
                <a:spcPts val="3100"/>
              </a:lnSpc>
              <a:buNone/>
            </a:pPr>
            <a:r>
              <a:rPr lang="en-US" sz="2000" dirty="0">
                <a:solidFill>
                  <a:schemeClr val="bg1"/>
                </a:solidFill>
                <a:ea typeface="Raleway" pitchFamily="34" charset="-122"/>
                <a:cs typeface="Raleway" pitchFamily="34" charset="-120"/>
              </a:rPr>
              <a:t>95% user satisfaction</a:t>
            </a:r>
            <a:endParaRPr lang="en-US" sz="2000" dirty="0">
              <a:solidFill>
                <a:schemeClr val="bg1"/>
              </a:solidFill>
            </a:endParaRPr>
          </a:p>
        </p:txBody>
      </p:sp>
      <p:sp>
        <p:nvSpPr>
          <p:cNvPr id="11" name="Shape 8"/>
          <p:cNvSpPr/>
          <p:nvPr/>
        </p:nvSpPr>
        <p:spPr>
          <a:xfrm>
            <a:off x="1119674" y="5038963"/>
            <a:ext cx="7289802" cy="706517"/>
          </a:xfrm>
          <a:prstGeom prst="rect">
            <a:avLst/>
          </a:prstGeom>
          <a:solidFill>
            <a:srgbClr val="FFFFFF">
              <a:alpha val="4000"/>
            </a:srgbClr>
          </a:solidFill>
          <a:ln/>
        </p:spPr>
        <p:txBody>
          <a:bodyPr/>
          <a:lstStyle/>
          <a:p>
            <a:endParaRPr lang="de-DE"/>
          </a:p>
        </p:txBody>
      </p:sp>
      <p:sp>
        <p:nvSpPr>
          <p:cNvPr id="12" name="Text 9"/>
          <p:cNvSpPr/>
          <p:nvPr/>
        </p:nvSpPr>
        <p:spPr>
          <a:xfrm>
            <a:off x="1322163" y="5194697"/>
            <a:ext cx="2175272" cy="395049"/>
          </a:xfrm>
          <a:prstGeom prst="rect">
            <a:avLst/>
          </a:prstGeom>
          <a:noFill/>
          <a:ln/>
        </p:spPr>
        <p:txBody>
          <a:bodyPr wrap="none" lIns="0" tIns="0" rIns="0" bIns="0" rtlCol="0" anchor="t"/>
          <a:lstStyle/>
          <a:p>
            <a:pPr marL="0" indent="0">
              <a:lnSpc>
                <a:spcPts val="3100"/>
              </a:lnSpc>
              <a:buNone/>
            </a:pPr>
            <a:r>
              <a:rPr lang="en-US" sz="2800" b="1" dirty="0">
                <a:solidFill>
                  <a:schemeClr val="bg1"/>
                </a:solidFill>
                <a:ea typeface="Raleway" pitchFamily="34" charset="-122"/>
                <a:cs typeface="Raleway" pitchFamily="34" charset="-120"/>
              </a:rPr>
              <a:t>Partnerships:</a:t>
            </a:r>
            <a:endParaRPr lang="en-US" sz="2800" b="1" dirty="0">
              <a:solidFill>
                <a:schemeClr val="bg1"/>
              </a:solidFill>
            </a:endParaRPr>
          </a:p>
        </p:txBody>
      </p:sp>
      <p:sp>
        <p:nvSpPr>
          <p:cNvPr id="13" name="Text 10"/>
          <p:cNvSpPr/>
          <p:nvPr/>
        </p:nvSpPr>
        <p:spPr>
          <a:xfrm>
            <a:off x="3998688" y="5194697"/>
            <a:ext cx="4215170" cy="395049"/>
          </a:xfrm>
          <a:prstGeom prst="rect">
            <a:avLst/>
          </a:prstGeom>
          <a:noFill/>
          <a:ln/>
        </p:spPr>
        <p:txBody>
          <a:bodyPr wrap="none" lIns="0" tIns="0" rIns="0" bIns="0" rtlCol="0" anchor="t"/>
          <a:lstStyle/>
          <a:p>
            <a:pPr marL="0" indent="0">
              <a:lnSpc>
                <a:spcPts val="3100"/>
              </a:lnSpc>
              <a:buNone/>
            </a:pPr>
            <a:r>
              <a:rPr lang="en-US" sz="2000" dirty="0">
                <a:solidFill>
                  <a:schemeClr val="bg1"/>
                </a:solidFill>
                <a:ea typeface="Raleway" pitchFamily="34" charset="-122"/>
                <a:cs typeface="Raleway" pitchFamily="34" charset="-120"/>
              </a:rPr>
              <a:t>50+ event providers in 10 cities</a:t>
            </a:r>
            <a:endParaRPr lang="en-US" sz="2000" dirty="0">
              <a:solidFill>
                <a:schemeClr val="bg1"/>
              </a:solidFill>
            </a:endParaRPr>
          </a:p>
        </p:txBody>
      </p:sp>
      <p:pic>
        <p:nvPicPr>
          <p:cNvPr id="15" name="Grafik 14" descr="Prost mit einfarbiger Füllung">
            <a:extLst>
              <a:ext uri="{FF2B5EF4-FFF2-40B4-BE49-F238E27FC236}">
                <a16:creationId xmlns:a16="http://schemas.microsoft.com/office/drawing/2014/main" id="{7147C625-7608-683B-76FB-0703639DD2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22" y="5194697"/>
            <a:ext cx="540000" cy="540000"/>
          </a:xfrm>
          <a:prstGeom prst="rect">
            <a:avLst/>
          </a:prstGeom>
        </p:spPr>
      </p:pic>
      <p:pic>
        <p:nvPicPr>
          <p:cNvPr id="17" name="Grafik 16" descr="Crashtest-Dummy mit einfarbiger Füllung">
            <a:extLst>
              <a:ext uri="{FF2B5EF4-FFF2-40B4-BE49-F238E27FC236}">
                <a16:creationId xmlns:a16="http://schemas.microsoft.com/office/drawing/2014/main" id="{583BCCD7-D8D7-AB05-A7E1-5F39A0B0E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922" y="4438051"/>
            <a:ext cx="540000" cy="540000"/>
          </a:xfrm>
          <a:prstGeom prst="rect">
            <a:avLst/>
          </a:prstGeom>
        </p:spPr>
      </p:pic>
      <p:pic>
        <p:nvPicPr>
          <p:cNvPr id="19" name="Grafik 18" descr="Abakus mit einfarbiger Füllung">
            <a:extLst>
              <a:ext uri="{FF2B5EF4-FFF2-40B4-BE49-F238E27FC236}">
                <a16:creationId xmlns:a16="http://schemas.microsoft.com/office/drawing/2014/main" id="{676776D6-C096-7F60-839F-33FE3B8E16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22" y="3720446"/>
            <a:ext cx="540000" cy="540000"/>
          </a:xfrm>
          <a:prstGeom prst="rect">
            <a:avLst/>
          </a:prstGeom>
        </p:spPr>
      </p:pic>
      <p:sp>
        <p:nvSpPr>
          <p:cNvPr id="14" name="Ellipse 13">
            <a:extLst>
              <a:ext uri="{FF2B5EF4-FFF2-40B4-BE49-F238E27FC236}">
                <a16:creationId xmlns:a16="http://schemas.microsoft.com/office/drawing/2014/main" id="{96080EA6-E80A-41CA-C4B0-D92D3CBD2FF6}"/>
              </a:ext>
            </a:extLst>
          </p:cNvPr>
          <p:cNvSpPr>
            <a:spLocks noChangeAspect="1"/>
          </p:cNvSpPr>
          <p:nvPr/>
        </p:nvSpPr>
        <p:spPr>
          <a:xfrm>
            <a:off x="7719740" y="3773974"/>
            <a:ext cx="305816" cy="305816"/>
          </a:xfrm>
          <a:prstGeom prst="ellipse">
            <a:avLst/>
          </a:prstGeom>
          <a:solidFill>
            <a:srgbClr val="F2E782"/>
          </a:solidFill>
          <a:ln>
            <a:solidFill>
              <a:srgbClr val="F2E782"/>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chorCtr="0">
            <a:noAutofit/>
          </a:bodyPr>
          <a:lstStyle/>
          <a:p>
            <a:pPr algn="ctr">
              <a:spcBef>
                <a:spcPts val="50"/>
              </a:spcBef>
            </a:pPr>
            <a:r>
              <a:rPr lang="de-DE" b="1" dirty="0">
                <a:solidFill>
                  <a:schemeClr val="tx1"/>
                </a:solidFill>
                <a:latin typeface="Wingdings" panose="05000000000000000000" pitchFamily="2" charset="2"/>
              </a:rPr>
              <a:t>ü</a:t>
            </a:r>
          </a:p>
        </p:txBody>
      </p:sp>
      <p:sp>
        <p:nvSpPr>
          <p:cNvPr id="16" name="Textfeld 15">
            <a:extLst>
              <a:ext uri="{FF2B5EF4-FFF2-40B4-BE49-F238E27FC236}">
                <a16:creationId xmlns:a16="http://schemas.microsoft.com/office/drawing/2014/main" id="{84990F64-C103-7A5A-A903-2016304199B9}"/>
              </a:ext>
            </a:extLst>
          </p:cNvPr>
          <p:cNvSpPr txBox="1"/>
          <p:nvPr/>
        </p:nvSpPr>
        <p:spPr>
          <a:xfrm>
            <a:off x="7625699" y="4016657"/>
            <a:ext cx="508571" cy="276999"/>
          </a:xfrm>
          <a:prstGeom prst="rect">
            <a:avLst/>
          </a:prstGeom>
          <a:noFill/>
        </p:spPr>
        <p:txBody>
          <a:bodyPr wrap="square" rtlCol="0">
            <a:spAutoFit/>
          </a:bodyPr>
          <a:lstStyle/>
          <a:p>
            <a:r>
              <a:rPr lang="de-DE" sz="1200" i="1" dirty="0" err="1">
                <a:solidFill>
                  <a:schemeClr val="bg1"/>
                </a:solidFill>
              </a:rPr>
              <a:t>done</a:t>
            </a:r>
            <a:endParaRPr lang="de-DE" sz="1200" i="1" dirty="0">
              <a:solidFill>
                <a:schemeClr val="bg1"/>
              </a:solidFill>
            </a:endParaRPr>
          </a:p>
        </p:txBody>
      </p:sp>
      <p:sp>
        <p:nvSpPr>
          <p:cNvPr id="18" name="Ellipse 17">
            <a:extLst>
              <a:ext uri="{FF2B5EF4-FFF2-40B4-BE49-F238E27FC236}">
                <a16:creationId xmlns:a16="http://schemas.microsoft.com/office/drawing/2014/main" id="{FBA6BC49-FB17-37A6-F512-986B34A4E9EA}"/>
              </a:ext>
            </a:extLst>
          </p:cNvPr>
          <p:cNvSpPr>
            <a:spLocks noChangeAspect="1"/>
          </p:cNvSpPr>
          <p:nvPr/>
        </p:nvSpPr>
        <p:spPr>
          <a:xfrm>
            <a:off x="7719740" y="5194697"/>
            <a:ext cx="305816" cy="305816"/>
          </a:xfrm>
          <a:prstGeom prst="ellipse">
            <a:avLst/>
          </a:prstGeom>
          <a:solidFill>
            <a:srgbClr val="F2E782"/>
          </a:solidFill>
          <a:ln>
            <a:solidFill>
              <a:srgbClr val="F2E782"/>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chorCtr="0">
            <a:noAutofit/>
          </a:bodyPr>
          <a:lstStyle/>
          <a:p>
            <a:pPr algn="ctr">
              <a:spcBef>
                <a:spcPts val="50"/>
              </a:spcBef>
            </a:pPr>
            <a:r>
              <a:rPr lang="de-DE" sz="2000" b="1">
                <a:solidFill>
                  <a:schemeClr val="tx1"/>
                </a:solidFill>
                <a:latin typeface="VWAG TheSans" panose="020B0502050302020203" pitchFamily="34" charset="0"/>
              </a:rPr>
              <a:t>!</a:t>
            </a:r>
          </a:p>
        </p:txBody>
      </p:sp>
      <p:sp>
        <p:nvSpPr>
          <p:cNvPr id="20" name="Ellipse 19">
            <a:extLst>
              <a:ext uri="{FF2B5EF4-FFF2-40B4-BE49-F238E27FC236}">
                <a16:creationId xmlns:a16="http://schemas.microsoft.com/office/drawing/2014/main" id="{0F108F8F-0A42-01D4-9691-8E62CDE50BE1}"/>
              </a:ext>
            </a:extLst>
          </p:cNvPr>
          <p:cNvSpPr>
            <a:spLocks noChangeAspect="1"/>
          </p:cNvSpPr>
          <p:nvPr/>
        </p:nvSpPr>
        <p:spPr>
          <a:xfrm>
            <a:off x="7719740" y="4476765"/>
            <a:ext cx="305816" cy="305816"/>
          </a:xfrm>
          <a:prstGeom prst="ellipse">
            <a:avLst/>
          </a:prstGeom>
          <a:solidFill>
            <a:srgbClr val="F2E782"/>
          </a:solidFill>
          <a:ln>
            <a:solidFill>
              <a:srgbClr val="F2E782"/>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chorCtr="0">
            <a:noAutofit/>
          </a:bodyPr>
          <a:lstStyle/>
          <a:p>
            <a:pPr algn="ctr">
              <a:spcBef>
                <a:spcPts val="50"/>
              </a:spcBef>
            </a:pPr>
            <a:r>
              <a:rPr lang="de-DE" b="1" dirty="0">
                <a:solidFill>
                  <a:schemeClr val="tx1"/>
                </a:solidFill>
                <a:latin typeface="Wingdings" panose="05000000000000000000" pitchFamily="2" charset="2"/>
              </a:rPr>
              <a:t>ü</a:t>
            </a:r>
          </a:p>
        </p:txBody>
      </p:sp>
      <p:sp>
        <p:nvSpPr>
          <p:cNvPr id="21" name="Textfeld 20">
            <a:extLst>
              <a:ext uri="{FF2B5EF4-FFF2-40B4-BE49-F238E27FC236}">
                <a16:creationId xmlns:a16="http://schemas.microsoft.com/office/drawing/2014/main" id="{ECF598C8-C216-6D22-44FC-84C55AFF6F73}"/>
              </a:ext>
            </a:extLst>
          </p:cNvPr>
          <p:cNvSpPr txBox="1"/>
          <p:nvPr/>
        </p:nvSpPr>
        <p:spPr>
          <a:xfrm>
            <a:off x="7625699" y="4746241"/>
            <a:ext cx="508571" cy="276999"/>
          </a:xfrm>
          <a:prstGeom prst="rect">
            <a:avLst/>
          </a:prstGeom>
          <a:noFill/>
        </p:spPr>
        <p:txBody>
          <a:bodyPr wrap="square" rtlCol="0">
            <a:spAutoFit/>
          </a:bodyPr>
          <a:lstStyle/>
          <a:p>
            <a:r>
              <a:rPr lang="de-DE" sz="1200" i="1" dirty="0" err="1">
                <a:solidFill>
                  <a:schemeClr val="bg1"/>
                </a:solidFill>
              </a:rPr>
              <a:t>done</a:t>
            </a:r>
            <a:endParaRPr lang="de-DE" sz="1200" i="1" dirty="0">
              <a:solidFill>
                <a:schemeClr val="bg1"/>
              </a:solidFill>
            </a:endParaRPr>
          </a:p>
        </p:txBody>
      </p:sp>
      <p:sp>
        <p:nvSpPr>
          <p:cNvPr id="22" name="Textfeld 21">
            <a:extLst>
              <a:ext uri="{FF2B5EF4-FFF2-40B4-BE49-F238E27FC236}">
                <a16:creationId xmlns:a16="http://schemas.microsoft.com/office/drawing/2014/main" id="{327ADE7B-6C0F-1D1D-E0C5-8ECC3D839490}"/>
              </a:ext>
            </a:extLst>
          </p:cNvPr>
          <p:cNvSpPr txBox="1"/>
          <p:nvPr/>
        </p:nvSpPr>
        <p:spPr>
          <a:xfrm>
            <a:off x="7489395" y="5492117"/>
            <a:ext cx="781178" cy="276999"/>
          </a:xfrm>
          <a:prstGeom prst="rect">
            <a:avLst/>
          </a:prstGeom>
          <a:noFill/>
        </p:spPr>
        <p:txBody>
          <a:bodyPr wrap="square" rtlCol="0">
            <a:spAutoFit/>
          </a:bodyPr>
          <a:lstStyle/>
          <a:p>
            <a:r>
              <a:rPr lang="de-DE" sz="1200" i="1" dirty="0" err="1">
                <a:solidFill>
                  <a:schemeClr val="bg1"/>
                </a:solidFill>
              </a:rPr>
              <a:t>next</a:t>
            </a:r>
            <a:r>
              <a:rPr lang="de-DE" sz="1200" i="1" dirty="0">
                <a:solidFill>
                  <a:schemeClr val="bg1"/>
                </a:solidFill>
              </a:rPr>
              <a:t> </a:t>
            </a:r>
            <a:r>
              <a:rPr lang="de-DE" sz="1200" i="1" dirty="0" err="1">
                <a:solidFill>
                  <a:schemeClr val="bg1"/>
                </a:solidFill>
              </a:rPr>
              <a:t>step</a:t>
            </a:r>
            <a:endParaRPr lang="de-DE" sz="1200" i="1" dirty="0">
              <a:solidFill>
                <a:schemeClr val="bg1"/>
              </a:solidFill>
            </a:endParaRPr>
          </a:p>
        </p:txBody>
      </p:sp>
      <p:pic>
        <p:nvPicPr>
          <p:cNvPr id="1026" name="Picture 2" descr="Zahlen Daten Fakten - alles rund um die KNX Welt">
            <a:extLst>
              <a:ext uri="{FF2B5EF4-FFF2-40B4-BE49-F238E27FC236}">
                <a16:creationId xmlns:a16="http://schemas.microsoft.com/office/drawing/2014/main" id="{73D3F708-FF5E-D1ED-55FC-B9920CB6EF8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25662" r="42872"/>
          <a:stretch/>
        </p:blipFill>
        <p:spPr bwMode="auto">
          <a:xfrm>
            <a:off x="8422937" y="9002"/>
            <a:ext cx="6211508" cy="8220597"/>
          </a:xfrm>
          <a:prstGeom prst="rect">
            <a:avLst/>
          </a:prstGeom>
          <a:noFill/>
          <a:extLst>
            <a:ext uri="{909E8E84-426E-40DD-AFC4-6F175D3DCCD1}">
              <a14:hiddenFill xmlns:a14="http://schemas.microsoft.com/office/drawing/2010/main">
                <a:solidFill>
                  <a:srgbClr val="FFFFFF"/>
                </a:solidFill>
              </a14:hiddenFill>
            </a:ext>
          </a:extLst>
        </p:spPr>
      </p:pic>
      <p:sp>
        <p:nvSpPr>
          <p:cNvPr id="23" name="Rechteck 22">
            <a:extLst>
              <a:ext uri="{FF2B5EF4-FFF2-40B4-BE49-F238E27FC236}">
                <a16:creationId xmlns:a16="http://schemas.microsoft.com/office/drawing/2014/main" id="{581A1FA8-C067-B672-818A-24126C6FC6A2}"/>
              </a:ext>
            </a:extLst>
          </p:cNvPr>
          <p:cNvSpPr/>
          <p:nvPr/>
        </p:nvSpPr>
        <p:spPr>
          <a:xfrm>
            <a:off x="8422937" y="-5415"/>
            <a:ext cx="6213223" cy="8220597"/>
          </a:xfrm>
          <a:prstGeom prst="rect">
            <a:avLst/>
          </a:prstGeom>
          <a:solidFill>
            <a:schemeClr val="tx1">
              <a:lumMod val="50000"/>
              <a:lumOff val="5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71812"/>
          </a:xfrm>
          <a:prstGeom prst="rect">
            <a:avLst/>
          </a:prstGeom>
        </p:spPr>
      </p:pic>
      <p:sp>
        <p:nvSpPr>
          <p:cNvPr id="3" name="Text 0"/>
          <p:cNvSpPr/>
          <p:nvPr/>
        </p:nvSpPr>
        <p:spPr>
          <a:xfrm>
            <a:off x="860108" y="3747849"/>
            <a:ext cx="9626441" cy="767953"/>
          </a:xfrm>
          <a:prstGeom prst="rect">
            <a:avLst/>
          </a:prstGeom>
          <a:noFill/>
          <a:ln/>
        </p:spPr>
        <p:txBody>
          <a:bodyPr wrap="none" lIns="0" tIns="0" rIns="0" bIns="0" rtlCol="0" anchor="t"/>
          <a:lstStyle/>
          <a:p>
            <a:pPr marL="0" indent="0">
              <a:lnSpc>
                <a:spcPts val="6000"/>
              </a:lnSpc>
              <a:buNone/>
            </a:pPr>
            <a:r>
              <a:rPr lang="en-US" sz="4000" b="1" dirty="0">
                <a:solidFill>
                  <a:srgbClr val="F2E782"/>
                </a:solidFill>
                <a:ea typeface="Prata" pitchFamily="34" charset="-122"/>
                <a:cs typeface="Prata" pitchFamily="34" charset="-120"/>
              </a:rPr>
              <a:t>Market Size &amp; Business Model</a:t>
            </a:r>
            <a:endParaRPr lang="en-US" sz="4000" b="1" dirty="0"/>
          </a:p>
        </p:txBody>
      </p:sp>
      <p:sp>
        <p:nvSpPr>
          <p:cNvPr id="4" name="Text 1"/>
          <p:cNvSpPr/>
          <p:nvPr/>
        </p:nvSpPr>
        <p:spPr>
          <a:xfrm>
            <a:off x="1467694" y="5130165"/>
            <a:ext cx="3071813" cy="383977"/>
          </a:xfrm>
          <a:prstGeom prst="rect">
            <a:avLst/>
          </a:prstGeom>
          <a:noFill/>
          <a:ln/>
        </p:spPr>
        <p:txBody>
          <a:bodyPr wrap="none" lIns="0" tIns="0" rIns="0" bIns="0" rtlCol="0" anchor="t"/>
          <a:lstStyle/>
          <a:p>
            <a:pPr marL="0" indent="0">
              <a:lnSpc>
                <a:spcPts val="3000"/>
              </a:lnSpc>
              <a:buNone/>
            </a:pPr>
            <a:r>
              <a:rPr lang="en-US" sz="2800" b="1" dirty="0">
                <a:solidFill>
                  <a:schemeClr val="bg1"/>
                </a:solidFill>
                <a:ea typeface="Prata" pitchFamily="34" charset="-122"/>
                <a:cs typeface="Prata" pitchFamily="34" charset="-120"/>
              </a:rPr>
              <a:t>Market Size (DACH-Region)</a:t>
            </a:r>
            <a:endParaRPr lang="en-US" sz="2800" b="1" dirty="0">
              <a:solidFill>
                <a:schemeClr val="bg1"/>
              </a:solidFill>
            </a:endParaRPr>
          </a:p>
        </p:txBody>
      </p:sp>
      <mc:AlternateContent xmlns:mc="http://schemas.openxmlformats.org/markup-compatibility/2006" xmlns:a14="http://schemas.microsoft.com/office/drawing/2010/main">
        <mc:Choice Requires="a14">
          <p:sp>
            <p:nvSpPr>
              <p:cNvPr id="5" name="Text 2"/>
              <p:cNvSpPr/>
              <p:nvPr/>
            </p:nvSpPr>
            <p:spPr>
              <a:xfrm>
                <a:off x="860108" y="5759887"/>
                <a:ext cx="6155293" cy="1179433"/>
              </a:xfrm>
              <a:prstGeom prst="rect">
                <a:avLst/>
              </a:prstGeom>
              <a:noFill/>
              <a:ln/>
            </p:spPr>
            <p:txBody>
              <a:bodyPr wrap="square" lIns="0" tIns="0" rIns="0" bIns="0" rtlCol="0" anchor="t"/>
              <a:lstStyle/>
              <a:p>
                <a:pPr marL="342900" indent="-342900">
                  <a:lnSpc>
                    <a:spcPts val="3050"/>
                  </a:lnSpc>
                  <a:buClr>
                    <a:srgbClr val="F2E782"/>
                  </a:buClr>
                  <a:buFont typeface="Wingdings" panose="05000000000000000000" pitchFamily="2" charset="2"/>
                  <a:buChar char="ü"/>
                </a:pPr>
                <a:r>
                  <a:rPr lang="en-US" sz="2000" dirty="0">
                    <a:solidFill>
                      <a:schemeClr val="bg1"/>
                    </a:solidFill>
                    <a:ea typeface="Raleway" pitchFamily="34" charset="-122"/>
                    <a:cs typeface="Raleway" pitchFamily="34" charset="-120"/>
                  </a:rPr>
                  <a:t>TAM: </a:t>
                </a:r>
                <a14:m>
                  <m:oMath xmlns:m="http://schemas.openxmlformats.org/officeDocument/2006/math">
                    <m:r>
                      <a:rPr lang="en-US" sz="2000" i="1" smtClean="0">
                        <a:solidFill>
                          <a:schemeClr val="bg1"/>
                        </a:solidFill>
                        <a:latin typeface="Cambria Math" panose="02040503050406030204" pitchFamily="18" charset="0"/>
                        <a:ea typeface="Raleway" pitchFamily="34" charset="-122"/>
                        <a:cs typeface="Raleway" pitchFamily="34" charset="-120"/>
                      </a:rPr>
                      <m:t>~</m:t>
                    </m:r>
                    <m:r>
                      <a:rPr lang="de-DE" sz="2000" b="0" i="1" smtClean="0">
                        <a:solidFill>
                          <a:schemeClr val="bg1"/>
                        </a:solidFill>
                        <a:latin typeface="Cambria Math" panose="02040503050406030204" pitchFamily="18" charset="0"/>
                        <a:ea typeface="Raleway" pitchFamily="34" charset="-122"/>
                        <a:cs typeface="Raleway" pitchFamily="34" charset="-120"/>
                      </a:rPr>
                      <m:t> </m:t>
                    </m:r>
                  </m:oMath>
                </a14:m>
                <a:r>
                  <a:rPr lang="en-US" sz="2000" dirty="0">
                    <a:solidFill>
                      <a:schemeClr val="bg1"/>
                    </a:solidFill>
                    <a:ea typeface="Raleway" pitchFamily="34" charset="-122"/>
                    <a:cs typeface="Raleway" pitchFamily="34" charset="-120"/>
                  </a:rPr>
                  <a:t>€1,340 million
SAM: </a:t>
                </a:r>
                <a14:m>
                  <m:oMath xmlns:m="http://schemas.openxmlformats.org/officeDocument/2006/math">
                    <m:r>
                      <a:rPr lang="en-US" sz="2000" i="1">
                        <a:solidFill>
                          <a:schemeClr val="bg1"/>
                        </a:solidFill>
                        <a:latin typeface="Cambria Math" panose="02040503050406030204" pitchFamily="18" charset="0"/>
                        <a:ea typeface="Raleway" pitchFamily="34" charset="-122"/>
                        <a:cs typeface="Raleway" pitchFamily="34" charset="-120"/>
                      </a:rPr>
                      <m:t>~</m:t>
                    </m:r>
                  </m:oMath>
                </a14:m>
                <a:r>
                  <a:rPr lang="en-US" sz="2000" dirty="0">
                    <a:solidFill>
                      <a:schemeClr val="bg1"/>
                    </a:solidFill>
                    <a:ea typeface="Raleway" pitchFamily="34" charset="-122"/>
                    <a:cs typeface="Raleway" pitchFamily="34" charset="-120"/>
                  </a:rPr>
                  <a:t> €670 million
SOM: </a:t>
                </a:r>
                <a14:m>
                  <m:oMath xmlns:m="http://schemas.openxmlformats.org/officeDocument/2006/math">
                    <m:r>
                      <a:rPr lang="en-US" sz="2000" i="1">
                        <a:solidFill>
                          <a:schemeClr val="bg1"/>
                        </a:solidFill>
                        <a:latin typeface="Cambria Math" panose="02040503050406030204" pitchFamily="18" charset="0"/>
                        <a:ea typeface="Raleway" pitchFamily="34" charset="-122"/>
                        <a:cs typeface="Raleway" pitchFamily="34" charset="-120"/>
                      </a:rPr>
                      <m:t>~</m:t>
                    </m:r>
                  </m:oMath>
                </a14:m>
                <a:r>
                  <a:rPr lang="en-US" sz="2000" dirty="0">
                    <a:solidFill>
                      <a:schemeClr val="bg1"/>
                    </a:solidFill>
                    <a:ea typeface="Raleway" pitchFamily="34" charset="-122"/>
                    <a:cs typeface="Raleway" pitchFamily="34" charset="-120"/>
                  </a:rPr>
                  <a:t> €50 million (Year 3 target)</a:t>
                </a:r>
                <a:endParaRPr lang="en-US" sz="2000" dirty="0">
                  <a:solidFill>
                    <a:schemeClr val="bg1"/>
                  </a:solidFill>
                </a:endParaRPr>
              </a:p>
            </p:txBody>
          </p:sp>
        </mc:Choice>
        <mc:Fallback xmlns="">
          <p:sp>
            <p:nvSpPr>
              <p:cNvPr id="5" name="Text 2"/>
              <p:cNvSpPr>
                <a:spLocks noRot="1" noChangeAspect="1" noMove="1" noResize="1" noEditPoints="1" noAdjustHandles="1" noChangeArrowheads="1" noChangeShapeType="1" noTextEdit="1"/>
              </p:cNvSpPr>
              <p:nvPr/>
            </p:nvSpPr>
            <p:spPr>
              <a:xfrm>
                <a:off x="860108" y="5759887"/>
                <a:ext cx="6155293" cy="1179433"/>
              </a:xfrm>
              <a:prstGeom prst="rect">
                <a:avLst/>
              </a:prstGeom>
              <a:blipFill>
                <a:blip r:embed="rId4"/>
                <a:stretch>
                  <a:fillRect l="-2376" t="-2073" b="-10881"/>
                </a:stretch>
              </a:blipFill>
              <a:ln/>
            </p:spPr>
            <p:txBody>
              <a:bodyPr/>
              <a:lstStyle/>
              <a:p>
                <a:r>
                  <a:rPr lang="de-DE">
                    <a:noFill/>
                  </a:rPr>
                  <a:t> </a:t>
                </a:r>
              </a:p>
            </p:txBody>
          </p:sp>
        </mc:Fallback>
      </mc:AlternateContent>
      <p:sp>
        <p:nvSpPr>
          <p:cNvPr id="6" name="Text 3"/>
          <p:cNvSpPr/>
          <p:nvPr/>
        </p:nvSpPr>
        <p:spPr>
          <a:xfrm>
            <a:off x="8423566" y="5130165"/>
            <a:ext cx="3071813" cy="383977"/>
          </a:xfrm>
          <a:prstGeom prst="rect">
            <a:avLst/>
          </a:prstGeom>
          <a:noFill/>
          <a:ln/>
        </p:spPr>
        <p:txBody>
          <a:bodyPr wrap="none" lIns="0" tIns="0" rIns="0" bIns="0" rtlCol="0" anchor="t"/>
          <a:lstStyle/>
          <a:p>
            <a:pPr marL="0" indent="0">
              <a:lnSpc>
                <a:spcPts val="3000"/>
              </a:lnSpc>
              <a:buNone/>
            </a:pPr>
            <a:r>
              <a:rPr lang="en-US" sz="2800" b="1" dirty="0">
                <a:solidFill>
                  <a:schemeClr val="bg1"/>
                </a:solidFill>
                <a:ea typeface="Prata" pitchFamily="34" charset="-122"/>
                <a:cs typeface="Prata" pitchFamily="34" charset="-120"/>
              </a:rPr>
              <a:t>Business Model</a:t>
            </a:r>
            <a:endParaRPr lang="en-US" sz="2800" b="1" dirty="0">
              <a:solidFill>
                <a:schemeClr val="bg1"/>
              </a:solidFill>
            </a:endParaRPr>
          </a:p>
        </p:txBody>
      </p:sp>
      <p:sp>
        <p:nvSpPr>
          <p:cNvPr id="7" name="Text 4"/>
          <p:cNvSpPr/>
          <p:nvPr/>
        </p:nvSpPr>
        <p:spPr>
          <a:xfrm>
            <a:off x="7622619" y="5759887"/>
            <a:ext cx="6155293" cy="1572578"/>
          </a:xfrm>
          <a:prstGeom prst="rect">
            <a:avLst/>
          </a:prstGeom>
          <a:noFill/>
          <a:ln/>
        </p:spPr>
        <p:txBody>
          <a:bodyPr wrap="square" lIns="0" tIns="0" rIns="0" bIns="0" rtlCol="0" anchor="t"/>
          <a:lstStyle/>
          <a:p>
            <a:pPr marL="342900" indent="-342900">
              <a:lnSpc>
                <a:spcPts val="3050"/>
              </a:lnSpc>
              <a:buClr>
                <a:srgbClr val="F2E782"/>
              </a:buClr>
              <a:buFont typeface="Wingdings" panose="05000000000000000000" pitchFamily="2" charset="2"/>
              <a:buChar char="ü"/>
            </a:pPr>
            <a:r>
              <a:rPr lang="en-US" sz="2000" dirty="0">
                <a:solidFill>
                  <a:schemeClr val="bg1"/>
                </a:solidFill>
                <a:ea typeface="Raleway" pitchFamily="34" charset="-122"/>
                <a:cs typeface="Raleway" pitchFamily="34" charset="-120"/>
              </a:rPr>
              <a:t>Freemium with basic features free
Premium subscription for advanced features
Partner commissions (15-20%)
Transaction fees (2-3%)</a:t>
            </a:r>
            <a:endParaRPr lang="en-US" sz="2000" dirty="0">
              <a:solidFill>
                <a:schemeClr val="bg1"/>
              </a:solidFill>
            </a:endParaRPr>
          </a:p>
        </p:txBody>
      </p:sp>
      <p:pic>
        <p:nvPicPr>
          <p:cNvPr id="9" name="Grafik 8" descr="Münzen mit einfarbiger Füllung">
            <a:extLst>
              <a:ext uri="{FF2B5EF4-FFF2-40B4-BE49-F238E27FC236}">
                <a16:creationId xmlns:a16="http://schemas.microsoft.com/office/drawing/2014/main" id="{FD168F1D-6A4A-C634-DF8B-446F1DAF3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5260" y="4969632"/>
            <a:ext cx="648000" cy="648000"/>
          </a:xfrm>
          <a:prstGeom prst="rect">
            <a:avLst/>
          </a:prstGeom>
        </p:spPr>
      </p:pic>
      <p:pic>
        <p:nvPicPr>
          <p:cNvPr id="11" name="Grafik 10" descr="Laden mit einfarbiger Füllung">
            <a:extLst>
              <a:ext uri="{FF2B5EF4-FFF2-40B4-BE49-F238E27FC236}">
                <a16:creationId xmlns:a16="http://schemas.microsoft.com/office/drawing/2014/main" id="{BE3075DC-BAE6-73CB-5B9A-FBE13E2589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124" y="4921679"/>
            <a:ext cx="648000" cy="648000"/>
          </a:xfrm>
          <a:prstGeom prst="rect">
            <a:avLst/>
          </a:prstGeom>
        </p:spPr>
      </p:pic>
      <p:sp>
        <p:nvSpPr>
          <p:cNvPr id="8" name="Rechteck 7">
            <a:extLst>
              <a:ext uri="{FF2B5EF4-FFF2-40B4-BE49-F238E27FC236}">
                <a16:creationId xmlns:a16="http://schemas.microsoft.com/office/drawing/2014/main" id="{E8651868-B586-CFA2-74F3-C433DA2DA570}"/>
              </a:ext>
            </a:extLst>
          </p:cNvPr>
          <p:cNvSpPr/>
          <p:nvPr/>
        </p:nvSpPr>
        <p:spPr>
          <a:xfrm>
            <a:off x="-1" y="-5415"/>
            <a:ext cx="14636161" cy="3077227"/>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BEB6CF1F-C9A9-7655-6253-966C4D2EF63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86" imgH="486" progId="TCLayout.ActiveDocument.1">
                  <p:embed/>
                </p:oleObj>
              </mc:Choice>
              <mc:Fallback>
                <p:oleObj name="think-cell Folie" r:id="rId4" imgW="486" imgH="486" progId="TCLayout.ActiveDocument.1">
                  <p:embed/>
                  <p:pic>
                    <p:nvPicPr>
                      <p:cNvPr id="20" name="think-cell data - do not delete" hidden="1">
                        <a:extLst>
                          <a:ext uri="{FF2B5EF4-FFF2-40B4-BE49-F238E27FC236}">
                            <a16:creationId xmlns:a16="http://schemas.microsoft.com/office/drawing/2014/main" id="{BEB6CF1F-C9A9-7655-6253-966C4D2EF6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hape 1"/>
          <p:cNvSpPr/>
          <p:nvPr/>
        </p:nvSpPr>
        <p:spPr>
          <a:xfrm>
            <a:off x="7303770" y="3887565"/>
            <a:ext cx="0" cy="3312000"/>
          </a:xfrm>
          <a:prstGeom prst="roundRect">
            <a:avLst>
              <a:gd name="adj" fmla="val 126537"/>
            </a:avLst>
          </a:prstGeom>
          <a:solidFill>
            <a:srgbClr val="535455"/>
          </a:solidFill>
          <a:ln w="28575">
            <a:solidFill>
              <a:srgbClr val="F2E782"/>
            </a:solidFill>
          </a:ln>
        </p:spPr>
        <p:txBody>
          <a:bodyPr/>
          <a:lstStyle/>
          <a:p>
            <a:endParaRPr lang="de-DE"/>
          </a:p>
        </p:txBody>
      </p:sp>
      <p:sp>
        <p:nvSpPr>
          <p:cNvPr id="3" name="Text 0"/>
          <p:cNvSpPr/>
          <p:nvPr/>
        </p:nvSpPr>
        <p:spPr>
          <a:xfrm>
            <a:off x="674846" y="2941439"/>
            <a:ext cx="4975384" cy="602575"/>
          </a:xfrm>
          <a:prstGeom prst="rect">
            <a:avLst/>
          </a:prstGeom>
          <a:noFill/>
          <a:ln/>
        </p:spPr>
        <p:txBody>
          <a:bodyPr wrap="none" lIns="0" tIns="0" rIns="0" bIns="0" rtlCol="0" anchor="t"/>
          <a:lstStyle/>
          <a:p>
            <a:pPr marL="0" indent="0">
              <a:lnSpc>
                <a:spcPts val="4700"/>
              </a:lnSpc>
              <a:buNone/>
            </a:pPr>
            <a:r>
              <a:rPr lang="en-US" sz="4000" b="1" dirty="0">
                <a:solidFill>
                  <a:srgbClr val="F2E782"/>
                </a:solidFill>
                <a:ea typeface="Prata" pitchFamily="34" charset="-122"/>
                <a:cs typeface="Prata" pitchFamily="34" charset="-120"/>
              </a:rPr>
              <a:t>Traction &amp; Financials (2026)</a:t>
            </a:r>
            <a:endParaRPr lang="en-US" sz="4000" b="1" dirty="0"/>
          </a:p>
        </p:txBody>
      </p:sp>
      <p:sp>
        <p:nvSpPr>
          <p:cNvPr id="5" name="Shape 2"/>
          <p:cNvSpPr/>
          <p:nvPr/>
        </p:nvSpPr>
        <p:spPr>
          <a:xfrm>
            <a:off x="6446282" y="3983472"/>
            <a:ext cx="674846" cy="0"/>
          </a:xfrm>
          <a:prstGeom prst="roundRect">
            <a:avLst>
              <a:gd name="adj" fmla="val 126537"/>
            </a:avLst>
          </a:prstGeom>
          <a:solidFill>
            <a:srgbClr val="F2E782"/>
          </a:solidFill>
          <a:ln w="28575">
            <a:solidFill>
              <a:srgbClr val="F2E782"/>
            </a:solidFill>
          </a:ln>
        </p:spPr>
        <p:txBody>
          <a:bodyPr/>
          <a:lstStyle/>
          <a:p>
            <a:endParaRPr lang="de-DE"/>
          </a:p>
        </p:txBody>
      </p:sp>
      <p:sp>
        <p:nvSpPr>
          <p:cNvPr id="6" name="Shape 3"/>
          <p:cNvSpPr/>
          <p:nvPr/>
        </p:nvSpPr>
        <p:spPr>
          <a:xfrm>
            <a:off x="7098268" y="3777970"/>
            <a:ext cx="433864" cy="433864"/>
          </a:xfrm>
          <a:prstGeom prst="roundRect">
            <a:avLst>
              <a:gd name="adj" fmla="val 6667"/>
            </a:avLst>
          </a:prstGeom>
          <a:solidFill>
            <a:srgbClr val="F2E782"/>
          </a:solidFill>
          <a:ln/>
        </p:spPr>
        <p:txBody>
          <a:bodyPr/>
          <a:lstStyle/>
          <a:p>
            <a:endParaRPr lang="de-DE"/>
          </a:p>
        </p:txBody>
      </p:sp>
      <p:sp>
        <p:nvSpPr>
          <p:cNvPr id="7" name="Text 4"/>
          <p:cNvSpPr/>
          <p:nvPr/>
        </p:nvSpPr>
        <p:spPr>
          <a:xfrm>
            <a:off x="7265194" y="3887565"/>
            <a:ext cx="99893" cy="289322"/>
          </a:xfrm>
          <a:prstGeom prst="rect">
            <a:avLst/>
          </a:prstGeom>
          <a:noFill/>
          <a:ln/>
        </p:spPr>
        <p:txBody>
          <a:bodyPr wrap="none" lIns="0" tIns="0" rIns="0" bIns="0" rtlCol="0" anchor="t"/>
          <a:lstStyle/>
          <a:p>
            <a:pPr marL="0" indent="0" algn="ctr">
              <a:lnSpc>
                <a:spcPts val="2250"/>
              </a:lnSpc>
              <a:buNone/>
            </a:pPr>
            <a:r>
              <a:rPr lang="en-US" sz="2800" dirty="0">
                <a:ea typeface="Prata" pitchFamily="34" charset="-122"/>
                <a:cs typeface="Prata" pitchFamily="34" charset="-120"/>
              </a:rPr>
              <a:t>1</a:t>
            </a:r>
            <a:endParaRPr lang="en-US" sz="2800" dirty="0"/>
          </a:p>
        </p:txBody>
      </p:sp>
      <p:sp>
        <p:nvSpPr>
          <p:cNvPr id="8" name="Text 5"/>
          <p:cNvSpPr/>
          <p:nvPr/>
        </p:nvSpPr>
        <p:spPr>
          <a:xfrm>
            <a:off x="3844171" y="3753800"/>
            <a:ext cx="2410420" cy="301347"/>
          </a:xfrm>
          <a:prstGeom prst="rect">
            <a:avLst/>
          </a:prstGeom>
          <a:noFill/>
          <a:ln/>
        </p:spPr>
        <p:txBody>
          <a:bodyPr wrap="none" lIns="0" tIns="0" rIns="0" bIns="0" rtlCol="0" anchor="t"/>
          <a:lstStyle/>
          <a:p>
            <a:pPr marL="0" indent="0" algn="r">
              <a:lnSpc>
                <a:spcPts val="2350"/>
              </a:lnSpc>
              <a:buNone/>
            </a:pPr>
            <a:r>
              <a:rPr lang="en-US" sz="2800" b="1" dirty="0">
                <a:solidFill>
                  <a:schemeClr val="bg1"/>
                </a:solidFill>
                <a:ea typeface="Prata" pitchFamily="34" charset="-122"/>
                <a:cs typeface="Prata" pitchFamily="34" charset="-120"/>
              </a:rPr>
              <a:t>Traction</a:t>
            </a:r>
            <a:endParaRPr lang="en-US" sz="2800" b="1" dirty="0">
              <a:solidFill>
                <a:schemeClr val="bg1"/>
              </a:solidFill>
            </a:endParaRPr>
          </a:p>
        </p:txBody>
      </p:sp>
      <p:sp>
        <p:nvSpPr>
          <p:cNvPr id="9" name="Text 6"/>
          <p:cNvSpPr/>
          <p:nvPr/>
        </p:nvSpPr>
        <p:spPr>
          <a:xfrm>
            <a:off x="674846" y="4170757"/>
            <a:ext cx="5579745" cy="1234440"/>
          </a:xfrm>
          <a:prstGeom prst="rect">
            <a:avLst/>
          </a:prstGeom>
          <a:noFill/>
          <a:ln/>
        </p:spPr>
        <p:txBody>
          <a:bodyPr wrap="square" lIns="0" tIns="0" rIns="0" bIns="0" rtlCol="0" anchor="t"/>
          <a:lstStyle/>
          <a:p>
            <a:pPr marL="342900" indent="-342900" algn="r">
              <a:lnSpc>
                <a:spcPts val="2400"/>
              </a:lnSpc>
              <a:buClr>
                <a:srgbClr val="F2E782"/>
              </a:buClr>
              <a:buFont typeface="Wingdings" panose="05000000000000000000" pitchFamily="2" charset="2"/>
              <a:buChar char="ü"/>
            </a:pPr>
            <a:r>
              <a:rPr lang="en-US" sz="2000" dirty="0">
                <a:solidFill>
                  <a:schemeClr val="bg1"/>
                </a:solidFill>
                <a:ea typeface="Raleway" pitchFamily="34" charset="-122"/>
                <a:cs typeface="Raleway" pitchFamily="34" charset="-120"/>
              </a:rPr>
              <a:t>Downloads: 1,000+ app 
 Parties: 100+ planned
 Rating: 4.5-star 
"Most Innovative App"</a:t>
            </a:r>
            <a:endParaRPr lang="en-US" sz="2000" dirty="0">
              <a:solidFill>
                <a:schemeClr val="bg1"/>
              </a:solidFill>
            </a:endParaRPr>
          </a:p>
        </p:txBody>
      </p:sp>
      <p:sp>
        <p:nvSpPr>
          <p:cNvPr id="10" name="Shape 7"/>
          <p:cNvSpPr/>
          <p:nvPr/>
        </p:nvSpPr>
        <p:spPr>
          <a:xfrm>
            <a:off x="7509272" y="5682615"/>
            <a:ext cx="674846" cy="0"/>
          </a:xfrm>
          <a:prstGeom prst="roundRect">
            <a:avLst>
              <a:gd name="adj" fmla="val 126537"/>
            </a:avLst>
          </a:prstGeom>
          <a:solidFill>
            <a:srgbClr val="F2E782"/>
          </a:solidFill>
          <a:ln w="28575">
            <a:solidFill>
              <a:srgbClr val="F2E782"/>
            </a:solidFill>
          </a:ln>
        </p:spPr>
        <p:txBody>
          <a:bodyPr/>
          <a:lstStyle/>
          <a:p>
            <a:endParaRPr lang="de-DE"/>
          </a:p>
        </p:txBody>
      </p:sp>
      <p:sp>
        <p:nvSpPr>
          <p:cNvPr id="11" name="Shape 8"/>
          <p:cNvSpPr/>
          <p:nvPr/>
        </p:nvSpPr>
        <p:spPr>
          <a:xfrm>
            <a:off x="7098268" y="5477113"/>
            <a:ext cx="433864" cy="433864"/>
          </a:xfrm>
          <a:prstGeom prst="roundRect">
            <a:avLst>
              <a:gd name="adj" fmla="val 6667"/>
            </a:avLst>
          </a:prstGeom>
          <a:solidFill>
            <a:srgbClr val="F2E782"/>
          </a:solidFill>
          <a:ln/>
        </p:spPr>
        <p:txBody>
          <a:bodyPr/>
          <a:lstStyle/>
          <a:p>
            <a:endParaRPr lang="de-DE"/>
          </a:p>
        </p:txBody>
      </p:sp>
      <p:sp>
        <p:nvSpPr>
          <p:cNvPr id="12" name="Text 9"/>
          <p:cNvSpPr/>
          <p:nvPr/>
        </p:nvSpPr>
        <p:spPr>
          <a:xfrm>
            <a:off x="7226498" y="5586708"/>
            <a:ext cx="177284" cy="289322"/>
          </a:xfrm>
          <a:prstGeom prst="rect">
            <a:avLst/>
          </a:prstGeom>
          <a:noFill/>
          <a:ln/>
        </p:spPr>
        <p:txBody>
          <a:bodyPr wrap="none" lIns="0" tIns="0" rIns="0" bIns="0" rtlCol="0" anchor="t"/>
          <a:lstStyle/>
          <a:p>
            <a:pPr marL="0" indent="0" algn="ctr">
              <a:lnSpc>
                <a:spcPts val="2250"/>
              </a:lnSpc>
              <a:buNone/>
            </a:pPr>
            <a:r>
              <a:rPr lang="en-US" sz="2800" dirty="0">
                <a:ea typeface="Prata" pitchFamily="34" charset="-122"/>
                <a:cs typeface="Prata" pitchFamily="34" charset="-120"/>
              </a:rPr>
              <a:t>2</a:t>
            </a:r>
            <a:endParaRPr lang="en-US" sz="2800" dirty="0"/>
          </a:p>
        </p:txBody>
      </p:sp>
      <p:sp>
        <p:nvSpPr>
          <p:cNvPr id="13" name="Text 10"/>
          <p:cNvSpPr/>
          <p:nvPr/>
        </p:nvSpPr>
        <p:spPr>
          <a:xfrm>
            <a:off x="8301161" y="5536922"/>
            <a:ext cx="2410420" cy="301347"/>
          </a:xfrm>
          <a:prstGeom prst="rect">
            <a:avLst/>
          </a:prstGeom>
          <a:noFill/>
          <a:ln/>
        </p:spPr>
        <p:txBody>
          <a:bodyPr wrap="none" lIns="0" tIns="0" rIns="0" bIns="0" rtlCol="0" anchor="t"/>
          <a:lstStyle/>
          <a:p>
            <a:pPr marL="0" indent="0" algn="l">
              <a:lnSpc>
                <a:spcPts val="2350"/>
              </a:lnSpc>
              <a:buNone/>
            </a:pPr>
            <a:r>
              <a:rPr lang="en-US" sz="2800" b="1" dirty="0">
                <a:solidFill>
                  <a:schemeClr val="bg1"/>
                </a:solidFill>
                <a:ea typeface="Prata" pitchFamily="34" charset="-122"/>
                <a:cs typeface="Prata" pitchFamily="34" charset="-120"/>
              </a:rPr>
              <a:t>Financials</a:t>
            </a:r>
            <a:endParaRPr lang="en-US" sz="2800" b="1" dirty="0">
              <a:solidFill>
                <a:schemeClr val="bg1"/>
              </a:solidFill>
            </a:endParaRPr>
          </a:p>
        </p:txBody>
      </p:sp>
      <p:sp>
        <p:nvSpPr>
          <p:cNvPr id="14" name="Text 11"/>
          <p:cNvSpPr/>
          <p:nvPr/>
        </p:nvSpPr>
        <p:spPr>
          <a:xfrm>
            <a:off x="8375809" y="5869900"/>
            <a:ext cx="5579745" cy="925830"/>
          </a:xfrm>
          <a:prstGeom prst="rect">
            <a:avLst/>
          </a:prstGeom>
          <a:noFill/>
          <a:ln/>
        </p:spPr>
        <p:txBody>
          <a:bodyPr wrap="square" lIns="0" tIns="0" rIns="0" bIns="0" rtlCol="0" anchor="t"/>
          <a:lstStyle/>
          <a:p>
            <a:pPr marL="342900" indent="-342900" algn="l">
              <a:lnSpc>
                <a:spcPts val="2400"/>
              </a:lnSpc>
              <a:buClr>
                <a:srgbClr val="F2E782"/>
              </a:buClr>
              <a:buFont typeface="Wingdings" panose="05000000000000000000" pitchFamily="2" charset="2"/>
              <a:buChar char="ü"/>
            </a:pPr>
            <a:r>
              <a:rPr lang="en-US" sz="2000" dirty="0">
                <a:solidFill>
                  <a:schemeClr val="bg1"/>
                </a:solidFill>
                <a:ea typeface="Raleway" pitchFamily="34" charset="-122"/>
                <a:cs typeface="Raleway" pitchFamily="34" charset="-120"/>
              </a:rPr>
              <a:t>2026: €2 million revenue
2027: €4 million revenue
2028: Break-even</a:t>
            </a:r>
            <a:endParaRPr lang="en-US" sz="2000" dirty="0">
              <a:solidFill>
                <a:schemeClr val="bg1"/>
              </a:solidFill>
            </a:endParaRPr>
          </a:p>
        </p:txBody>
      </p:sp>
      <p:sp>
        <p:nvSpPr>
          <p:cNvPr id="15" name="Shape 12"/>
          <p:cNvSpPr/>
          <p:nvPr/>
        </p:nvSpPr>
        <p:spPr>
          <a:xfrm>
            <a:off x="6446282" y="7091305"/>
            <a:ext cx="674846" cy="0"/>
          </a:xfrm>
          <a:prstGeom prst="roundRect">
            <a:avLst>
              <a:gd name="adj" fmla="val 126537"/>
            </a:avLst>
          </a:prstGeom>
          <a:solidFill>
            <a:srgbClr val="F2E782"/>
          </a:solidFill>
          <a:ln w="28575">
            <a:solidFill>
              <a:srgbClr val="F2E782"/>
            </a:solidFill>
          </a:ln>
        </p:spPr>
        <p:txBody>
          <a:bodyPr/>
          <a:lstStyle/>
          <a:p>
            <a:endParaRPr lang="de-DE"/>
          </a:p>
        </p:txBody>
      </p:sp>
      <p:sp>
        <p:nvSpPr>
          <p:cNvPr id="16" name="Shape 13"/>
          <p:cNvSpPr/>
          <p:nvPr/>
        </p:nvSpPr>
        <p:spPr>
          <a:xfrm>
            <a:off x="7098268" y="6885804"/>
            <a:ext cx="433864" cy="433864"/>
          </a:xfrm>
          <a:prstGeom prst="roundRect">
            <a:avLst>
              <a:gd name="adj" fmla="val 6667"/>
            </a:avLst>
          </a:prstGeom>
          <a:solidFill>
            <a:srgbClr val="F2E782"/>
          </a:solidFill>
          <a:ln/>
        </p:spPr>
        <p:txBody>
          <a:bodyPr/>
          <a:lstStyle/>
          <a:p>
            <a:endParaRPr lang="de-DE"/>
          </a:p>
        </p:txBody>
      </p:sp>
      <p:sp>
        <p:nvSpPr>
          <p:cNvPr id="17" name="Text 14"/>
          <p:cNvSpPr/>
          <p:nvPr/>
        </p:nvSpPr>
        <p:spPr>
          <a:xfrm>
            <a:off x="7225546" y="6995398"/>
            <a:ext cx="179308" cy="289322"/>
          </a:xfrm>
          <a:prstGeom prst="rect">
            <a:avLst/>
          </a:prstGeom>
          <a:noFill/>
          <a:ln/>
        </p:spPr>
        <p:txBody>
          <a:bodyPr wrap="none" lIns="0" tIns="0" rIns="0" bIns="0" rtlCol="0" anchor="t"/>
          <a:lstStyle/>
          <a:p>
            <a:pPr marL="0" indent="0" algn="ctr">
              <a:lnSpc>
                <a:spcPts val="2250"/>
              </a:lnSpc>
              <a:buNone/>
            </a:pPr>
            <a:r>
              <a:rPr lang="en-US" sz="2800" dirty="0">
                <a:ea typeface="Prata" pitchFamily="34" charset="-122"/>
                <a:cs typeface="Prata" pitchFamily="34" charset="-120"/>
              </a:rPr>
              <a:t>3</a:t>
            </a:r>
            <a:endParaRPr lang="en-US" sz="2800" dirty="0"/>
          </a:p>
        </p:txBody>
      </p:sp>
      <p:sp>
        <p:nvSpPr>
          <p:cNvPr id="18" name="Text 15"/>
          <p:cNvSpPr/>
          <p:nvPr/>
        </p:nvSpPr>
        <p:spPr>
          <a:xfrm>
            <a:off x="3844171" y="6861634"/>
            <a:ext cx="2410420" cy="301347"/>
          </a:xfrm>
          <a:prstGeom prst="rect">
            <a:avLst/>
          </a:prstGeom>
          <a:noFill/>
          <a:ln/>
        </p:spPr>
        <p:txBody>
          <a:bodyPr wrap="none" lIns="0" tIns="0" rIns="0" bIns="0" rtlCol="0" anchor="t"/>
          <a:lstStyle/>
          <a:p>
            <a:pPr marL="0" indent="0" algn="r">
              <a:lnSpc>
                <a:spcPts val="2350"/>
              </a:lnSpc>
              <a:buNone/>
            </a:pPr>
            <a:r>
              <a:rPr lang="en-US" sz="2800" b="1" dirty="0">
                <a:solidFill>
                  <a:schemeClr val="bg1"/>
                </a:solidFill>
                <a:ea typeface="Prata" pitchFamily="34" charset="-122"/>
                <a:cs typeface="Prata" pitchFamily="34" charset="-120"/>
              </a:rPr>
              <a:t>Investment</a:t>
            </a:r>
            <a:endParaRPr lang="en-US" sz="2800" b="1" dirty="0">
              <a:solidFill>
                <a:schemeClr val="bg1"/>
              </a:solidFill>
            </a:endParaRPr>
          </a:p>
        </p:txBody>
      </p:sp>
      <p:sp>
        <p:nvSpPr>
          <p:cNvPr id="19" name="Text 16"/>
          <p:cNvSpPr/>
          <p:nvPr/>
        </p:nvSpPr>
        <p:spPr>
          <a:xfrm>
            <a:off x="674846" y="7278591"/>
            <a:ext cx="5579745" cy="617220"/>
          </a:xfrm>
          <a:prstGeom prst="rect">
            <a:avLst/>
          </a:prstGeom>
          <a:noFill/>
          <a:ln/>
        </p:spPr>
        <p:txBody>
          <a:bodyPr wrap="square" lIns="0" tIns="0" rIns="0" bIns="0" rtlCol="0" anchor="t"/>
          <a:lstStyle/>
          <a:p>
            <a:pPr marL="342900" indent="-342900" algn="r">
              <a:lnSpc>
                <a:spcPts val="2400"/>
              </a:lnSpc>
              <a:buClr>
                <a:srgbClr val="F2E782"/>
              </a:buClr>
              <a:buFont typeface="Wingdings" panose="05000000000000000000" pitchFamily="2" charset="2"/>
              <a:buChar char="ü"/>
            </a:pPr>
            <a:r>
              <a:rPr lang="en-US" sz="2000" dirty="0">
                <a:solidFill>
                  <a:schemeClr val="bg1"/>
                </a:solidFill>
                <a:ea typeface="Raleway" pitchFamily="34" charset="-122"/>
                <a:cs typeface="Raleway" pitchFamily="34" charset="-120"/>
              </a:rPr>
              <a:t>Seeking: €2 million
Funds: Product, Marketing, Team, Operations</a:t>
            </a:r>
            <a:endParaRPr lang="en-US" sz="2000" dirty="0">
              <a:solidFill>
                <a:schemeClr val="bg1"/>
              </a:solidFill>
            </a:endParaRPr>
          </a:p>
        </p:txBody>
      </p:sp>
      <p:pic>
        <p:nvPicPr>
          <p:cNvPr id="22" name="Grafik 21" descr="Bank mit einfarbiger Füllung">
            <a:extLst>
              <a:ext uri="{FF2B5EF4-FFF2-40B4-BE49-F238E27FC236}">
                <a16:creationId xmlns:a16="http://schemas.microsoft.com/office/drawing/2014/main" id="{54F00B00-69F4-608C-97F1-4669540D8A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6610" y="6561730"/>
            <a:ext cx="468000" cy="468000"/>
          </a:xfrm>
          <a:prstGeom prst="rect">
            <a:avLst/>
          </a:prstGeom>
        </p:spPr>
      </p:pic>
      <p:pic>
        <p:nvPicPr>
          <p:cNvPr id="24" name="Grafik 23" descr="Angebot und Nachfrage mit einfarbiger Füllung">
            <a:extLst>
              <a:ext uri="{FF2B5EF4-FFF2-40B4-BE49-F238E27FC236}">
                <a16:creationId xmlns:a16="http://schemas.microsoft.com/office/drawing/2014/main" id="{E9A201AE-9986-7E84-8B2B-EB670C8A2F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04800" y="5171197"/>
            <a:ext cx="468000" cy="468000"/>
          </a:xfrm>
          <a:prstGeom prst="rect">
            <a:avLst/>
          </a:prstGeom>
        </p:spPr>
      </p:pic>
      <p:pic>
        <p:nvPicPr>
          <p:cNvPr id="26" name="Grafik 25" descr="Einchecken mit einfarbiger Füllung">
            <a:extLst>
              <a:ext uri="{FF2B5EF4-FFF2-40B4-BE49-F238E27FC236}">
                <a16:creationId xmlns:a16="http://schemas.microsoft.com/office/drawing/2014/main" id="{D043B7AE-E68C-A42C-C7C7-6587C5EE45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2482" y="3436473"/>
            <a:ext cx="468000" cy="468000"/>
          </a:xfrm>
          <a:prstGeom prst="rect">
            <a:avLst/>
          </a:prstGeom>
        </p:spPr>
      </p:pic>
      <p:pic>
        <p:nvPicPr>
          <p:cNvPr id="25" name="Grafik 24">
            <a:extLst>
              <a:ext uri="{FF2B5EF4-FFF2-40B4-BE49-F238E27FC236}">
                <a16:creationId xmlns:a16="http://schemas.microsoft.com/office/drawing/2014/main" id="{584D70B3-F8AF-E298-E3FA-848B9D703DD6}"/>
              </a:ext>
            </a:extLst>
          </p:cNvPr>
          <p:cNvPicPr>
            <a:picLocks noChangeAspect="1"/>
          </p:cNvPicPr>
          <p:nvPr/>
        </p:nvPicPr>
        <p:blipFill>
          <a:blip r:embed="rId12">
            <a:duotone>
              <a:prstClr val="black"/>
              <a:srgbClr val="CC9900">
                <a:tint val="45000"/>
                <a:satMod val="400000"/>
              </a:srgbClr>
            </a:duotone>
          </a:blip>
          <a:srcRect l="3766" t="57802" r="23514" b="24699"/>
          <a:stretch/>
        </p:blipFill>
        <p:spPr>
          <a:xfrm>
            <a:off x="-1" y="-5415"/>
            <a:ext cx="14636161" cy="2326945"/>
          </a:xfrm>
          <a:prstGeom prst="rect">
            <a:avLst/>
          </a:prstGeom>
        </p:spPr>
      </p:pic>
      <p:sp>
        <p:nvSpPr>
          <p:cNvPr id="29" name="Rechteck 28">
            <a:extLst>
              <a:ext uri="{FF2B5EF4-FFF2-40B4-BE49-F238E27FC236}">
                <a16:creationId xmlns:a16="http://schemas.microsoft.com/office/drawing/2014/main" id="{B42A38BF-7A69-AE95-D8EF-A78472628EE4}"/>
              </a:ext>
            </a:extLst>
          </p:cNvPr>
          <p:cNvSpPr/>
          <p:nvPr/>
        </p:nvSpPr>
        <p:spPr>
          <a:xfrm>
            <a:off x="-1" y="-5415"/>
            <a:ext cx="14636161" cy="2326947"/>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29B0B7F-B875-E946-71DB-774A07042A3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86" imgH="486" progId="TCLayout.ActiveDocument.1">
                  <p:embed/>
                </p:oleObj>
              </mc:Choice>
              <mc:Fallback>
                <p:oleObj name="think-cell Folie" r:id="rId4" imgW="486" imgH="486" progId="TCLayout.ActiveDocument.1">
                  <p:embed/>
                  <p:pic>
                    <p:nvPicPr>
                      <p:cNvPr id="16" name="think-cell data - do not delete" hidden="1">
                        <a:extLst>
                          <a:ext uri="{FF2B5EF4-FFF2-40B4-BE49-F238E27FC236}">
                            <a16:creationId xmlns:a16="http://schemas.microsoft.com/office/drawing/2014/main" id="{329B0B7F-B875-E946-71DB-774A07042A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50" name="Picture 2" descr="Atemberaubende Dubai Stockfoto und mehr Bilder von Dubai - Dubai, Burj  Khalifa, Stadtansicht - iStock">
            <a:extLst>
              <a:ext uri="{FF2B5EF4-FFF2-40B4-BE49-F238E27FC236}">
                <a16:creationId xmlns:a16="http://schemas.microsoft.com/office/drawing/2014/main" id="{0C82CBF9-C3BC-2888-93B1-7E36B1F63A53}"/>
              </a:ext>
            </a:extLst>
          </p:cNvPr>
          <p:cNvPicPr>
            <a:picLocks noChangeAspect="1" noChangeArrowheads="1"/>
          </p:cNvPicPr>
          <p:nvPr/>
        </p:nvPicPr>
        <p:blipFill rotWithShape="1">
          <a:blip r:embed="rId6">
            <a:duotone>
              <a:prstClr val="black"/>
              <a:srgbClr val="CC9900">
                <a:tint val="45000"/>
                <a:satMod val="400000"/>
              </a:srgb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7003" r="41039"/>
          <a:stretch/>
        </p:blipFill>
        <p:spPr bwMode="auto">
          <a:xfrm>
            <a:off x="9050694" y="0"/>
            <a:ext cx="5579706"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768429" y="681871"/>
            <a:ext cx="5206365" cy="548878"/>
          </a:xfrm>
          <a:prstGeom prst="rect">
            <a:avLst/>
          </a:prstGeom>
          <a:noFill/>
          <a:ln/>
        </p:spPr>
        <p:txBody>
          <a:bodyPr wrap="none" lIns="0" tIns="0" rIns="0" bIns="0" rtlCol="0" anchor="t"/>
          <a:lstStyle/>
          <a:p>
            <a:pPr marL="0" indent="0">
              <a:lnSpc>
                <a:spcPts val="4300"/>
              </a:lnSpc>
              <a:buNone/>
            </a:pPr>
            <a:r>
              <a:rPr lang="en-US" sz="4000" b="1" dirty="0">
                <a:solidFill>
                  <a:srgbClr val="F2E782"/>
                </a:solidFill>
                <a:ea typeface="Prata" pitchFamily="34" charset="-122"/>
                <a:cs typeface="Prata" pitchFamily="34" charset="-120"/>
              </a:rPr>
              <a:t>Vision and Call-to-Action</a:t>
            </a:r>
            <a:endParaRPr lang="en-US" sz="4000" b="1" dirty="0"/>
          </a:p>
        </p:txBody>
      </p:sp>
      <p:sp>
        <p:nvSpPr>
          <p:cNvPr id="4" name="Shape 1"/>
          <p:cNvSpPr/>
          <p:nvPr/>
        </p:nvSpPr>
        <p:spPr>
          <a:xfrm>
            <a:off x="990601" y="1477685"/>
            <a:ext cx="8060093" cy="1265039"/>
          </a:xfrm>
          <a:prstGeom prst="roundRect">
            <a:avLst>
              <a:gd name="adj" fmla="val 2603"/>
            </a:avLst>
          </a:prstGeom>
          <a:solidFill>
            <a:srgbClr val="3A3B3C"/>
          </a:solidFill>
          <a:ln/>
        </p:spPr>
        <p:txBody>
          <a:bodyPr/>
          <a:lstStyle/>
          <a:p>
            <a:endParaRPr lang="de-DE"/>
          </a:p>
        </p:txBody>
      </p:sp>
      <p:sp>
        <p:nvSpPr>
          <p:cNvPr id="5" name="Text 2"/>
          <p:cNvSpPr/>
          <p:nvPr/>
        </p:nvSpPr>
        <p:spPr>
          <a:xfrm>
            <a:off x="1117238" y="1697236"/>
            <a:ext cx="2744510" cy="343019"/>
          </a:xfrm>
          <a:prstGeom prst="rect">
            <a:avLst/>
          </a:prstGeom>
          <a:noFill/>
          <a:ln/>
        </p:spPr>
        <p:txBody>
          <a:bodyPr wrap="none" lIns="0" tIns="0" rIns="0" bIns="0" rtlCol="0" anchor="t"/>
          <a:lstStyle/>
          <a:p>
            <a:pPr marL="0" indent="0">
              <a:lnSpc>
                <a:spcPts val="2700"/>
              </a:lnSpc>
              <a:buNone/>
            </a:pPr>
            <a:r>
              <a:rPr lang="en-US" sz="2800" b="1" dirty="0">
                <a:solidFill>
                  <a:schemeClr val="bg1"/>
                </a:solidFill>
                <a:ea typeface="Prata" pitchFamily="34" charset="-122"/>
                <a:cs typeface="Prata" pitchFamily="34" charset="-120"/>
              </a:rPr>
              <a:t>Expand mid-term in Europa (long-term Globally)</a:t>
            </a:r>
            <a:endParaRPr lang="en-US" sz="2800" b="1" dirty="0">
              <a:solidFill>
                <a:schemeClr val="bg1"/>
              </a:solidFill>
            </a:endParaRPr>
          </a:p>
        </p:txBody>
      </p:sp>
      <p:sp>
        <p:nvSpPr>
          <p:cNvPr id="6" name="Text 3"/>
          <p:cNvSpPr/>
          <p:nvPr/>
        </p:nvSpPr>
        <p:spPr>
          <a:xfrm>
            <a:off x="1117238" y="2171938"/>
            <a:ext cx="7168039" cy="351234"/>
          </a:xfrm>
          <a:prstGeom prst="rect">
            <a:avLst/>
          </a:prstGeom>
          <a:noFill/>
          <a:ln/>
        </p:spPr>
        <p:txBody>
          <a:bodyPr wrap="none" lIns="0" tIns="0" rIns="0" bIns="0" rtlCol="0" anchor="t"/>
          <a:lstStyle/>
          <a:p>
            <a:pPr marL="0" indent="0">
              <a:lnSpc>
                <a:spcPts val="2750"/>
              </a:lnSpc>
              <a:buNone/>
            </a:pPr>
            <a:r>
              <a:rPr lang="en-US" sz="2000" dirty="0">
                <a:solidFill>
                  <a:schemeClr val="bg1"/>
                </a:solidFill>
                <a:ea typeface="Raleway" pitchFamily="34" charset="-122"/>
                <a:cs typeface="Raleway" pitchFamily="34" charset="-120"/>
              </a:rPr>
              <a:t>Expand to Europe and develop an AI-powered virtual bachelor party planner.</a:t>
            </a:r>
            <a:endParaRPr lang="en-US" sz="2000" dirty="0">
              <a:solidFill>
                <a:schemeClr val="bg1"/>
              </a:solidFill>
            </a:endParaRPr>
          </a:p>
        </p:txBody>
      </p:sp>
      <p:sp>
        <p:nvSpPr>
          <p:cNvPr id="7" name="Shape 4"/>
          <p:cNvSpPr/>
          <p:nvPr/>
        </p:nvSpPr>
        <p:spPr>
          <a:xfrm>
            <a:off x="990601" y="2962275"/>
            <a:ext cx="8060093" cy="1265039"/>
          </a:xfrm>
          <a:prstGeom prst="roundRect">
            <a:avLst>
              <a:gd name="adj" fmla="val 2603"/>
            </a:avLst>
          </a:prstGeom>
          <a:solidFill>
            <a:srgbClr val="3A3B3C"/>
          </a:solidFill>
          <a:ln/>
        </p:spPr>
        <p:txBody>
          <a:bodyPr/>
          <a:lstStyle/>
          <a:p>
            <a:endParaRPr lang="de-DE"/>
          </a:p>
        </p:txBody>
      </p:sp>
      <p:sp>
        <p:nvSpPr>
          <p:cNvPr id="8" name="Text 5"/>
          <p:cNvSpPr/>
          <p:nvPr/>
        </p:nvSpPr>
        <p:spPr>
          <a:xfrm>
            <a:off x="1117238" y="3181826"/>
            <a:ext cx="2744510" cy="343019"/>
          </a:xfrm>
          <a:prstGeom prst="rect">
            <a:avLst/>
          </a:prstGeom>
          <a:noFill/>
          <a:ln/>
        </p:spPr>
        <p:txBody>
          <a:bodyPr wrap="none" lIns="0" tIns="0" rIns="0" bIns="0" rtlCol="0" anchor="t"/>
          <a:lstStyle/>
          <a:p>
            <a:pPr marL="0" indent="0">
              <a:lnSpc>
                <a:spcPts val="2700"/>
              </a:lnSpc>
              <a:buNone/>
            </a:pPr>
            <a:r>
              <a:rPr lang="en-US" sz="2800" b="1" dirty="0">
                <a:solidFill>
                  <a:schemeClr val="bg1"/>
                </a:solidFill>
                <a:ea typeface="Prata" pitchFamily="34" charset="-122"/>
                <a:cs typeface="Prata" pitchFamily="34" charset="-120"/>
              </a:rPr>
              <a:t>Diversify Events</a:t>
            </a:r>
            <a:endParaRPr lang="en-US" sz="2800" b="1" dirty="0">
              <a:solidFill>
                <a:schemeClr val="bg1"/>
              </a:solidFill>
            </a:endParaRPr>
          </a:p>
        </p:txBody>
      </p:sp>
      <p:sp>
        <p:nvSpPr>
          <p:cNvPr id="9" name="Text 6"/>
          <p:cNvSpPr/>
          <p:nvPr/>
        </p:nvSpPr>
        <p:spPr>
          <a:xfrm>
            <a:off x="1117238" y="3656528"/>
            <a:ext cx="7802827" cy="351234"/>
          </a:xfrm>
          <a:prstGeom prst="rect">
            <a:avLst/>
          </a:prstGeom>
          <a:noFill/>
          <a:ln/>
        </p:spPr>
        <p:txBody>
          <a:bodyPr wrap="none" lIns="0" tIns="0" rIns="0" bIns="0" rtlCol="0" anchor="t"/>
          <a:lstStyle/>
          <a:p>
            <a:pPr marL="0" indent="0">
              <a:lnSpc>
                <a:spcPts val="2750"/>
              </a:lnSpc>
              <a:buNone/>
            </a:pPr>
            <a:r>
              <a:rPr lang="en-US" sz="2000" dirty="0">
                <a:solidFill>
                  <a:schemeClr val="bg1"/>
                </a:solidFill>
                <a:ea typeface="Raleway" pitchFamily="34" charset="-122"/>
                <a:cs typeface="Raleway" pitchFamily="34" charset="-120"/>
              </a:rPr>
              <a:t>Extend to “Divorce”, “Gender Reveal” &amp; “Baby Shower” parties</a:t>
            </a:r>
            <a:endParaRPr lang="en-US" sz="2000" dirty="0">
              <a:solidFill>
                <a:schemeClr val="bg1"/>
              </a:solidFill>
            </a:endParaRPr>
          </a:p>
        </p:txBody>
      </p:sp>
      <p:sp>
        <p:nvSpPr>
          <p:cNvPr id="10" name="Shape 7"/>
          <p:cNvSpPr/>
          <p:nvPr/>
        </p:nvSpPr>
        <p:spPr>
          <a:xfrm>
            <a:off x="990601" y="4446865"/>
            <a:ext cx="8060093" cy="1265039"/>
          </a:xfrm>
          <a:prstGeom prst="roundRect">
            <a:avLst>
              <a:gd name="adj" fmla="val 2603"/>
            </a:avLst>
          </a:prstGeom>
          <a:solidFill>
            <a:srgbClr val="3A3B3C"/>
          </a:solidFill>
          <a:ln/>
        </p:spPr>
        <p:txBody>
          <a:bodyPr/>
          <a:lstStyle/>
          <a:p>
            <a:endParaRPr lang="de-DE"/>
          </a:p>
        </p:txBody>
      </p:sp>
      <p:sp>
        <p:nvSpPr>
          <p:cNvPr id="11" name="Text 8"/>
          <p:cNvSpPr/>
          <p:nvPr/>
        </p:nvSpPr>
        <p:spPr>
          <a:xfrm>
            <a:off x="1117238" y="4666417"/>
            <a:ext cx="2744510" cy="343019"/>
          </a:xfrm>
          <a:prstGeom prst="rect">
            <a:avLst/>
          </a:prstGeom>
          <a:noFill/>
          <a:ln/>
        </p:spPr>
        <p:txBody>
          <a:bodyPr wrap="none" lIns="0" tIns="0" rIns="0" bIns="0" rtlCol="0" anchor="t"/>
          <a:lstStyle/>
          <a:p>
            <a:pPr marL="0" indent="0">
              <a:lnSpc>
                <a:spcPts val="2700"/>
              </a:lnSpc>
              <a:buNone/>
            </a:pPr>
            <a:r>
              <a:rPr lang="en-US" sz="2800" b="1" dirty="0">
                <a:solidFill>
                  <a:schemeClr val="bg1"/>
                </a:solidFill>
                <a:ea typeface="Prata" pitchFamily="34" charset="-122"/>
                <a:cs typeface="Prata" pitchFamily="34" charset="-120"/>
              </a:rPr>
              <a:t>Expert Team</a:t>
            </a:r>
            <a:endParaRPr lang="en-US" sz="2800" b="1" dirty="0">
              <a:solidFill>
                <a:schemeClr val="bg1"/>
              </a:solidFill>
            </a:endParaRPr>
          </a:p>
        </p:txBody>
      </p:sp>
      <p:sp>
        <p:nvSpPr>
          <p:cNvPr id="12" name="Text 9"/>
          <p:cNvSpPr/>
          <p:nvPr/>
        </p:nvSpPr>
        <p:spPr>
          <a:xfrm>
            <a:off x="1117238" y="5141119"/>
            <a:ext cx="7868142" cy="351234"/>
          </a:xfrm>
          <a:prstGeom prst="rect">
            <a:avLst/>
          </a:prstGeom>
          <a:noFill/>
          <a:ln/>
        </p:spPr>
        <p:txBody>
          <a:bodyPr wrap="none" lIns="0" tIns="0" rIns="0" bIns="0" rtlCol="0" anchor="t"/>
          <a:lstStyle/>
          <a:p>
            <a:pPr marL="0" indent="0">
              <a:lnSpc>
                <a:spcPts val="2750"/>
              </a:lnSpc>
              <a:buNone/>
            </a:pPr>
            <a:r>
              <a:rPr lang="en-US" sz="2000" dirty="0">
                <a:solidFill>
                  <a:schemeClr val="bg1"/>
                </a:solidFill>
                <a:ea typeface="Raleway" pitchFamily="34" charset="-122"/>
                <a:cs typeface="Raleway" pitchFamily="34" charset="-120"/>
              </a:rPr>
              <a:t>Experienced founding team with an advisory board of industry experts.</a:t>
            </a:r>
            <a:endParaRPr lang="en-US" sz="2000" dirty="0">
              <a:solidFill>
                <a:schemeClr val="bg1"/>
              </a:solidFill>
            </a:endParaRPr>
          </a:p>
        </p:txBody>
      </p:sp>
      <p:sp>
        <p:nvSpPr>
          <p:cNvPr id="13" name="Shape 10"/>
          <p:cNvSpPr/>
          <p:nvPr/>
        </p:nvSpPr>
        <p:spPr>
          <a:xfrm>
            <a:off x="990601" y="5931456"/>
            <a:ext cx="8060093" cy="1616273"/>
          </a:xfrm>
          <a:prstGeom prst="roundRect">
            <a:avLst>
              <a:gd name="adj" fmla="val 2038"/>
            </a:avLst>
          </a:prstGeom>
          <a:solidFill>
            <a:srgbClr val="3A3B3C"/>
          </a:solidFill>
          <a:ln/>
        </p:spPr>
        <p:txBody>
          <a:bodyPr/>
          <a:lstStyle/>
          <a:p>
            <a:endParaRPr lang="de-DE"/>
          </a:p>
        </p:txBody>
      </p:sp>
      <p:sp>
        <p:nvSpPr>
          <p:cNvPr id="14" name="Text 11"/>
          <p:cNvSpPr/>
          <p:nvPr/>
        </p:nvSpPr>
        <p:spPr>
          <a:xfrm>
            <a:off x="1117238" y="6151007"/>
            <a:ext cx="2744510" cy="343019"/>
          </a:xfrm>
          <a:prstGeom prst="rect">
            <a:avLst/>
          </a:prstGeom>
          <a:noFill/>
          <a:ln/>
        </p:spPr>
        <p:txBody>
          <a:bodyPr wrap="none" lIns="0" tIns="0" rIns="0" bIns="0" rtlCol="0" anchor="t"/>
          <a:lstStyle/>
          <a:p>
            <a:pPr marL="0" indent="0">
              <a:lnSpc>
                <a:spcPts val="2700"/>
              </a:lnSpc>
              <a:buNone/>
            </a:pPr>
            <a:r>
              <a:rPr lang="en-US" sz="2800" b="1" dirty="0">
                <a:solidFill>
                  <a:schemeClr val="bg1"/>
                </a:solidFill>
                <a:ea typeface="Prata" pitchFamily="34" charset="-122"/>
                <a:cs typeface="Prata" pitchFamily="34" charset="-120"/>
              </a:rPr>
              <a:t>Join Us</a:t>
            </a:r>
            <a:endParaRPr lang="en-US" sz="2800" b="1" dirty="0">
              <a:solidFill>
                <a:schemeClr val="bg1"/>
              </a:solidFill>
            </a:endParaRPr>
          </a:p>
        </p:txBody>
      </p:sp>
      <p:sp>
        <p:nvSpPr>
          <p:cNvPr id="15" name="Text 12"/>
          <p:cNvSpPr/>
          <p:nvPr/>
        </p:nvSpPr>
        <p:spPr>
          <a:xfrm>
            <a:off x="1117238" y="6625709"/>
            <a:ext cx="7868142" cy="702469"/>
          </a:xfrm>
          <a:prstGeom prst="rect">
            <a:avLst/>
          </a:prstGeom>
          <a:noFill/>
          <a:ln/>
        </p:spPr>
        <p:txBody>
          <a:bodyPr wrap="square" lIns="0" tIns="0" rIns="0" bIns="0" rtlCol="0" anchor="t"/>
          <a:lstStyle/>
          <a:p>
            <a:pPr marL="0" indent="0">
              <a:lnSpc>
                <a:spcPts val="2750"/>
              </a:lnSpc>
              <a:buNone/>
            </a:pPr>
            <a:r>
              <a:rPr lang="en-US" sz="2000" dirty="0">
                <a:solidFill>
                  <a:schemeClr val="bg1"/>
                </a:solidFill>
                <a:ea typeface="Raleway" pitchFamily="34" charset="-122"/>
                <a:cs typeface="Raleway" pitchFamily="34" charset="-120"/>
              </a:rPr>
              <a:t>Contact us for investment or partnerships. Revolutionize group event planning!</a:t>
            </a:r>
            <a:endParaRPr lang="en-US" sz="2000" dirty="0">
              <a:solidFill>
                <a:schemeClr val="bg1"/>
              </a:solidFill>
            </a:endParaRPr>
          </a:p>
        </p:txBody>
      </p:sp>
      <p:pic>
        <p:nvPicPr>
          <p:cNvPr id="19" name="Grafik 18" descr="Künstliche Intelligenz mit einfarbiger Füllung">
            <a:extLst>
              <a:ext uri="{FF2B5EF4-FFF2-40B4-BE49-F238E27FC236}">
                <a16:creationId xmlns:a16="http://schemas.microsoft.com/office/drawing/2014/main" id="{D52E88C8-E323-5E0C-33F8-9E35762AA5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0629" y="4755384"/>
            <a:ext cx="648000" cy="648000"/>
          </a:xfrm>
          <a:prstGeom prst="rect">
            <a:avLst/>
          </a:prstGeom>
        </p:spPr>
      </p:pic>
      <p:pic>
        <p:nvPicPr>
          <p:cNvPr id="21" name="Grafik 20" descr="Ambition mit einfarbiger Füllung">
            <a:extLst>
              <a:ext uri="{FF2B5EF4-FFF2-40B4-BE49-F238E27FC236}">
                <a16:creationId xmlns:a16="http://schemas.microsoft.com/office/drawing/2014/main" id="{CF279E75-0D16-FE36-B5FB-A549438DE6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629" y="6415592"/>
            <a:ext cx="648000" cy="648000"/>
          </a:xfrm>
          <a:prstGeom prst="rect">
            <a:avLst/>
          </a:prstGeom>
        </p:spPr>
      </p:pic>
      <p:pic>
        <p:nvPicPr>
          <p:cNvPr id="23" name="Grafik 22" descr="Standardformen mit einfarbiger Füllung">
            <a:extLst>
              <a:ext uri="{FF2B5EF4-FFF2-40B4-BE49-F238E27FC236}">
                <a16:creationId xmlns:a16="http://schemas.microsoft.com/office/drawing/2014/main" id="{855822C6-B641-81ED-6B2A-FCAA7E97F5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0629" y="3270794"/>
            <a:ext cx="648000" cy="648000"/>
          </a:xfrm>
          <a:prstGeom prst="rect">
            <a:avLst/>
          </a:prstGeom>
        </p:spPr>
      </p:pic>
      <p:pic>
        <p:nvPicPr>
          <p:cNvPr id="27" name="Grafik 26" descr="Globus mit einfarbiger Füllung">
            <a:extLst>
              <a:ext uri="{FF2B5EF4-FFF2-40B4-BE49-F238E27FC236}">
                <a16:creationId xmlns:a16="http://schemas.microsoft.com/office/drawing/2014/main" id="{760F5364-1016-91C3-A2C2-F645E3EC6C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0629" y="1786204"/>
            <a:ext cx="648000" cy="648000"/>
          </a:xfrm>
          <a:prstGeom prst="rect">
            <a:avLst/>
          </a:prstGeom>
        </p:spPr>
      </p:pic>
      <p:sp>
        <p:nvSpPr>
          <p:cNvPr id="20" name="Rechteck 19">
            <a:extLst>
              <a:ext uri="{FF2B5EF4-FFF2-40B4-BE49-F238E27FC236}">
                <a16:creationId xmlns:a16="http://schemas.microsoft.com/office/drawing/2014/main" id="{3D011550-465E-50EA-51E1-DFF74E9D76EB}"/>
              </a:ext>
            </a:extLst>
          </p:cNvPr>
          <p:cNvSpPr/>
          <p:nvPr/>
        </p:nvSpPr>
        <p:spPr>
          <a:xfrm>
            <a:off x="9050694" y="-5415"/>
            <a:ext cx="5585466" cy="8235015"/>
          </a:xfrm>
          <a:prstGeom prst="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lt1">
                  <a:alpha val="50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c9b508-7c6e-42bd-bedf-808292653d6c}" enabled="1" method="Standard" siteId="{2882be50-2012-4d88-ac86-544124e120c8}" removed="0"/>
</clbl:labelList>
</file>

<file path=docProps/app.xml><?xml version="1.0" encoding="utf-8"?>
<Properties xmlns="http://schemas.openxmlformats.org/officeDocument/2006/extended-properties" xmlns:vt="http://schemas.openxmlformats.org/officeDocument/2006/docPropsVTypes">
  <TotalTime>0</TotalTime>
  <Words>4192</Words>
  <Application>Microsoft Office PowerPoint</Application>
  <PresentationFormat>Benutzerdefiniert</PresentationFormat>
  <Paragraphs>400</Paragraphs>
  <Slides>20</Slides>
  <Notes>14</Notes>
  <HiddenSlides>4</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20</vt:i4>
      </vt:variant>
    </vt:vector>
  </HeadingPairs>
  <TitlesOfParts>
    <vt:vector size="32" baseType="lpstr">
      <vt:lpstr>Wingdings</vt:lpstr>
      <vt:lpstr>system-ui</vt:lpstr>
      <vt:lpstr>Cambria Math</vt:lpstr>
      <vt:lpstr>Arial Unicode MS</vt:lpstr>
      <vt:lpstr>Arial</vt:lpstr>
      <vt:lpstr>Satoshi</vt:lpstr>
      <vt:lpstr>Raleway</vt:lpstr>
      <vt:lpstr>Inter</vt:lpstr>
      <vt:lpstr>VWAG TheSans</vt:lpstr>
      <vt:lpstr>Prata</vt:lpstr>
      <vt:lpstr>Office Theme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Sharqzad, Soheil (K-GSNP)</cp:lastModifiedBy>
  <cp:revision>5</cp:revision>
  <dcterms:created xsi:type="dcterms:W3CDTF">2024-10-14T18:56:25Z</dcterms:created>
  <dcterms:modified xsi:type="dcterms:W3CDTF">2025-03-19T09:35:39Z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Theme:3</vt:lpwstr>
  </property>
  <property fmtid="{D5CDD505-2E9C-101B-9397-08002B2CF9AE}" pid="3" name="ClassificationContentMarkingFooterText">
    <vt:lpwstr>INTERNAL</vt:lpwstr>
  </property>
</Properties>
</file>